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7" r:id="rId2"/>
    <p:sldId id="354" r:id="rId3"/>
    <p:sldId id="351" r:id="rId4"/>
    <p:sldId id="352" r:id="rId5"/>
    <p:sldId id="353" r:id="rId6"/>
  </p:sldIdLst>
  <p:sldSz cx="12192000" cy="6858000"/>
  <p:notesSz cx="6888163" cy="100187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4900"/>
    <a:srgbClr val="FBD1CD"/>
    <a:srgbClr val="632D09"/>
    <a:srgbClr val="43FF43"/>
    <a:srgbClr val="FCDAF6"/>
    <a:srgbClr val="344F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29" autoAdjust="0"/>
    <p:restoredTop sz="94660"/>
  </p:normalViewPr>
  <p:slideViewPr>
    <p:cSldViewPr snapToGrid="0">
      <p:cViewPr varScale="1">
        <p:scale>
          <a:sx n="93" d="100"/>
          <a:sy n="93" d="100"/>
        </p:scale>
        <p:origin x="224" y="8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902075" y="1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DD31C5-7BCA-4B35-B9C1-18B739F92CDB}" type="datetimeFigureOut">
              <a:rPr lang="de-DE" smtClean="0"/>
              <a:t>28.08.20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515476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902075" y="9515476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5CE43-4113-4FDD-96E7-A7DE66FD94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34880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01699" y="1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1BE4CD60-1AD6-4E39-8FEF-14F60ADBBD05}" type="datetimeFigureOut">
              <a:rPr lang="de-DE" smtClean="0"/>
              <a:t>28.08.20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0950"/>
            <a:ext cx="6011863" cy="33829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516040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01699" y="9516040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B2FE661B-9D60-41BB-907C-948286597A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1274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E661B-9D60-41BB-907C-948286597A0D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8844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E661B-9D60-41BB-907C-948286597A0D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8844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E661B-9D60-41BB-907C-948286597A0D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88449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E661B-9D60-41BB-907C-948286597A0D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8844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E77D-5288-43E4-B2AB-F3E13BBD76BF}" type="datetime1">
              <a:rPr lang="de-DE" smtClean="0"/>
              <a:t>28.08.20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Stefan Applis |  Geographie 8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C36D-4643-4AAD-9CBE-5FB2234A67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8322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E7B78-A84A-400D-AD0F-E846ED14DD84}" type="datetime1">
              <a:rPr lang="de-DE" smtClean="0"/>
              <a:t>28.08.20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Stefan Applis |  Geographie 8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C36D-4643-4AAD-9CBE-5FB2234A67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7015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D3AA2-CDE4-4085-8022-B66008D8A27E}" type="datetime1">
              <a:rPr lang="de-DE" smtClean="0"/>
              <a:t>28.08.20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Stefan Applis |  Geographie 8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C36D-4643-4AAD-9CBE-5FB2234A67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337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5397B-DCED-4A36-A377-CA83F908F464}" type="datetime1">
              <a:rPr lang="de-DE" smtClean="0"/>
              <a:t>28.08.20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Stefan Applis |  Geographie 8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C36D-4643-4AAD-9CBE-5FB2234A67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822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BDE61-1493-4088-BA8E-C476F8A6915D}" type="datetime1">
              <a:rPr lang="de-DE" smtClean="0"/>
              <a:t>28.08.20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Stefan Applis |  Geographie 8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C36D-4643-4AAD-9CBE-5FB2234A67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4204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1E811-AF16-42C7-B5A9-2FE35A040D15}" type="datetime1">
              <a:rPr lang="de-DE" smtClean="0"/>
              <a:t>28.08.20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Stefan Applis |  Geographie 8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C36D-4643-4AAD-9CBE-5FB2234A67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358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399FF-CF6E-499A-978B-28C52D40A129}" type="datetime1">
              <a:rPr lang="de-DE" smtClean="0"/>
              <a:t>28.08.20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Stefan Applis |  Geographie 8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C36D-4643-4AAD-9CBE-5FB2234A67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4080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F7F0D-9F49-4936-A9FE-2124EF865724}" type="datetime1">
              <a:rPr lang="de-DE" smtClean="0"/>
              <a:t>28.08.20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Stefan Applis |  Geographie 8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C36D-4643-4AAD-9CBE-5FB2234A67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3321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FF4C-C462-4259-A771-2410F22FE6BC}" type="datetime1">
              <a:rPr lang="de-DE" smtClean="0"/>
              <a:t>28.08.20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Stefan Applis |  Geographie 8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C36D-4643-4AAD-9CBE-5FB2234A67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3958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F72F6-3A48-401E-B5D1-1E4BC38BF486}" type="datetime1">
              <a:rPr lang="de-DE" smtClean="0"/>
              <a:t>28.08.20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Stefan Applis |  Geographie 8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C36D-4643-4AAD-9CBE-5FB2234A67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8421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98455-8D69-4225-96CB-A0090A480357}" type="datetime1">
              <a:rPr lang="de-DE" smtClean="0"/>
              <a:t>28.08.20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Stefan Applis |  Geographie 8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C36D-4643-4AAD-9CBE-5FB2234A67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5144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E18DF-FE0D-4B4E-8813-02C7FD6F938C}" type="datetime1">
              <a:rPr lang="de-DE" smtClean="0"/>
              <a:t>28.08.20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Stefan Applis |  Geographie 8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8C36D-4643-4AAD-9CBE-5FB2234A67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5699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microsoft.com/office/2007/relationships/hdphoto" Target="../media/hdphoto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microsoft.com/office/2007/relationships/hdphoto" Target="../media/hdphoto1.wdp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microsoft.com/office/2007/relationships/hdphoto" Target="../media/hdphoto2.wdp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F79E06A-7CCC-3C4E-80CF-B2F7F52F61D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365893" cy="3577262"/>
          </a:xfrm>
          <a:prstGeom prst="rect">
            <a:avLst/>
          </a:prstGeom>
        </p:spPr>
      </p:pic>
      <p:cxnSp>
        <p:nvCxnSpPr>
          <p:cNvPr id="15" name="Gerader Verbinder 14"/>
          <p:cNvCxnSpPr/>
          <p:nvPr/>
        </p:nvCxnSpPr>
        <p:spPr>
          <a:xfrm>
            <a:off x="299351" y="6225045"/>
            <a:ext cx="1153427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9204158" y="6343984"/>
            <a:ext cx="2743200" cy="365125"/>
          </a:xfrm>
        </p:spPr>
        <p:txBody>
          <a:bodyPr/>
          <a:lstStyle/>
          <a:p>
            <a:fld id="{1848C36D-4643-4AAD-9CBE-5FB2234A671B}" type="slidenum">
              <a:rPr lang="de-DE" smtClean="0"/>
              <a:t>1</a:t>
            </a:fld>
            <a:endParaRPr lang="de-DE"/>
          </a:p>
        </p:txBody>
      </p:sp>
      <p:sp>
        <p:nvSpPr>
          <p:cNvPr id="11" name="Textfeld 10"/>
          <p:cNvSpPr txBox="1"/>
          <p:nvPr/>
        </p:nvSpPr>
        <p:spPr>
          <a:xfrm>
            <a:off x="332873" y="3726762"/>
            <a:ext cx="115692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dirty="0"/>
              <a:t>Stefan Applis</a:t>
            </a:r>
          </a:p>
          <a:p>
            <a:r>
              <a:rPr lang="de-DE" sz="2200" b="1" dirty="0">
                <a:solidFill>
                  <a:schemeClr val="accent1">
                    <a:lumMod val="50000"/>
                  </a:schemeClr>
                </a:solidFill>
              </a:rPr>
              <a:t>Klimawandel und ethische Fragestellungen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0178321" y="3808519"/>
            <a:ext cx="2000350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400" b="1" dirty="0"/>
              <a:t>Beschreibe …!</a:t>
            </a:r>
          </a:p>
          <a:p>
            <a:r>
              <a:rPr lang="de-DE" sz="1400" b="1" dirty="0"/>
              <a:t>Erkläre</a:t>
            </a:r>
          </a:p>
          <a:p>
            <a:r>
              <a:rPr lang="de-DE" sz="1400" b="1" dirty="0"/>
              <a:t>Vergleiche</a:t>
            </a:r>
          </a:p>
          <a:p>
            <a:r>
              <a:rPr lang="de-DE" sz="1400" b="1" dirty="0"/>
              <a:t>Stelle entgegen</a:t>
            </a:r>
          </a:p>
          <a:p>
            <a:r>
              <a:rPr lang="de-DE" sz="1400" b="1" dirty="0"/>
              <a:t>Analysiere </a:t>
            </a:r>
          </a:p>
          <a:p>
            <a:r>
              <a:rPr lang="de-DE" sz="1400" b="1" dirty="0"/>
              <a:t>Werte aus</a:t>
            </a:r>
          </a:p>
          <a:p>
            <a:r>
              <a:rPr lang="de-DE" sz="1400" b="1" dirty="0"/>
              <a:t>Argumentiere logisch </a:t>
            </a:r>
          </a:p>
          <a:p>
            <a:r>
              <a:rPr lang="de-DE" sz="1400" b="1" dirty="0"/>
              <a:t>Bewerte </a:t>
            </a:r>
          </a:p>
          <a:p>
            <a:r>
              <a:rPr lang="de-DE" sz="1400" b="1" dirty="0"/>
              <a:t>Beurteile</a:t>
            </a:r>
          </a:p>
        </p:txBody>
      </p:sp>
      <p:sp>
        <p:nvSpPr>
          <p:cNvPr id="9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32873" y="6343984"/>
            <a:ext cx="5573252" cy="341629"/>
          </a:xfrm>
        </p:spPr>
        <p:txBody>
          <a:bodyPr/>
          <a:lstStyle/>
          <a:p>
            <a:pPr algn="l"/>
            <a:r>
              <a:rPr lang="de-DE" dirty="0"/>
              <a:t>Klimawandel und ethische Fragestellungen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9A134BB-BC3E-D440-A07F-7A72D5693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583" y="0"/>
            <a:ext cx="7171362" cy="357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728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erader Verbinder 6"/>
          <p:cNvCxnSpPr/>
          <p:nvPr/>
        </p:nvCxnSpPr>
        <p:spPr>
          <a:xfrm>
            <a:off x="299350" y="511380"/>
            <a:ext cx="1153427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9178771" y="6356350"/>
            <a:ext cx="2743200" cy="365125"/>
          </a:xfrm>
        </p:spPr>
        <p:txBody>
          <a:bodyPr/>
          <a:lstStyle/>
          <a:p>
            <a:fld id="{1848C36D-4643-4AAD-9CBE-5FB2234A671B}" type="slidenum">
              <a:rPr lang="de-DE" smtClean="0"/>
              <a:t>2</a:t>
            </a:fld>
            <a:endParaRPr lang="de-DE" dirty="0"/>
          </a:p>
        </p:txBody>
      </p:sp>
      <p:pic>
        <p:nvPicPr>
          <p:cNvPr id="15" name="Picture 12" descr="http://www.julius-echter-gymnasium.de/cms/images/content/jeg/fachschaften/00_startseiten/fs_ethik_start.jpg"/>
          <p:cNvPicPr>
            <a:picLocks noChangeAspect="1" noChangeArrowheads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54540" y="26685"/>
            <a:ext cx="1048405" cy="57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5" descr="http://www.dhm.de/datenbank/img.php?img=pk005420&amp;format=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" name="AutoShape 7" descr="http://www.dhm.de/datenbank/img.php?img=pk005420&amp;format=2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" name="AutoShape 9" descr="http://www.dhm.de/datenbank/img.php?img=pk005420&amp;format=2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9" name="Textfeld 18"/>
          <p:cNvSpPr txBox="1"/>
          <p:nvPr/>
        </p:nvSpPr>
        <p:spPr>
          <a:xfrm>
            <a:off x="10866001" y="605031"/>
            <a:ext cx="133746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000" b="1" dirty="0"/>
              <a:t>Beschreibe …!</a:t>
            </a:r>
          </a:p>
          <a:p>
            <a:r>
              <a:rPr lang="de-DE" sz="1000" b="1" dirty="0"/>
              <a:t>Erkläre</a:t>
            </a:r>
          </a:p>
          <a:p>
            <a:r>
              <a:rPr lang="de-DE" sz="1000" b="1" dirty="0"/>
              <a:t>Vergleiche</a:t>
            </a:r>
          </a:p>
          <a:p>
            <a:r>
              <a:rPr lang="de-DE" sz="1000" b="1" dirty="0"/>
              <a:t>Stelle entgegen</a:t>
            </a:r>
          </a:p>
          <a:p>
            <a:r>
              <a:rPr lang="de-DE" sz="1000" b="1" dirty="0"/>
              <a:t>Analysiere </a:t>
            </a:r>
          </a:p>
          <a:p>
            <a:r>
              <a:rPr lang="de-DE" sz="1000" b="1" dirty="0"/>
              <a:t>Werte aus</a:t>
            </a:r>
          </a:p>
          <a:p>
            <a:r>
              <a:rPr lang="de-DE" sz="1000" b="1" dirty="0"/>
              <a:t>Argumentiere logisch </a:t>
            </a:r>
          </a:p>
          <a:p>
            <a:r>
              <a:rPr lang="de-DE" sz="1000" b="1" dirty="0"/>
              <a:t>Bewerte </a:t>
            </a:r>
          </a:p>
          <a:p>
            <a:r>
              <a:rPr lang="de-DE" sz="1000" b="1" dirty="0"/>
              <a:t>Beurteile</a:t>
            </a:r>
          </a:p>
        </p:txBody>
      </p:sp>
      <p:sp>
        <p:nvSpPr>
          <p:cNvPr id="17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32873" y="6343984"/>
            <a:ext cx="5573252" cy="341629"/>
          </a:xfrm>
        </p:spPr>
        <p:txBody>
          <a:bodyPr/>
          <a:lstStyle/>
          <a:p>
            <a:pPr algn="l"/>
            <a:r>
              <a:rPr lang="de-DE" dirty="0"/>
              <a:t>Klimawandel und ethische Fragestellungen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735195" y="679981"/>
            <a:ext cx="8306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4">
                    <a:lumMod val="50000"/>
                  </a:schemeClr>
                </a:solidFill>
              </a:rPr>
              <a:t>Klimawandel als Problem unklarer Zuordnung von Handlungen und Handlungsfolgen 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272716" y="94892"/>
            <a:ext cx="10491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5">
                    <a:lumMod val="75000"/>
                  </a:schemeClr>
                </a:solidFill>
              </a:rPr>
              <a:t>1  |  Klimawandel – Ethische Fragestellungen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765175" y="1407459"/>
            <a:ext cx="38548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5"/>
                </a:solidFill>
              </a:rPr>
              <a:t>Situation 1</a:t>
            </a:r>
          </a:p>
          <a:p>
            <a:endParaRPr lang="de-DE" dirty="0"/>
          </a:p>
          <a:p>
            <a:r>
              <a:rPr lang="de-DE" dirty="0"/>
              <a:t>Es ist Nacht. Sie sitzen auf Ihrem Fahrrad und – um schneller nach Hause zu kommen – nehmen Sie eine Abkürzung und fahren querfeldein über den Acker eines benachbarten Bauern und zerstören so einen kleinen Teil von dessen Ernte.</a:t>
            </a:r>
          </a:p>
          <a:p>
            <a:endParaRPr lang="de-DE" dirty="0"/>
          </a:p>
          <a:p>
            <a:r>
              <a:rPr lang="de-DE" dirty="0"/>
              <a:t>War es falsch, die Abkürzung zu nehmen?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5186742" y="1378195"/>
            <a:ext cx="484476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5"/>
                </a:solidFill>
              </a:rPr>
              <a:t>Situation 2</a:t>
            </a:r>
          </a:p>
          <a:p>
            <a:endParaRPr lang="de-DE" dirty="0"/>
          </a:p>
          <a:p>
            <a:r>
              <a:rPr lang="de-DE" dirty="0"/>
              <a:t>Es ist Nacht. Um schneller nach Hause zu kommen nehmen Sie statt des Fahrrads das Auto. Dabei stoßen Sie CO2 aus; zusammen mit den Emissionen vieler andere Menschen verändert dies langsam das Klima. Diese Veränderung führt nach Jahrzehnten zu Ernteeinbußen bei Bauern in fernen Entwicklungsländern.</a:t>
            </a:r>
          </a:p>
          <a:p>
            <a:endParaRPr lang="de-DE" dirty="0"/>
          </a:p>
          <a:p>
            <a:r>
              <a:rPr lang="de-DE" dirty="0"/>
              <a:t>War es falsch, das Auto zu nehmen?</a:t>
            </a:r>
          </a:p>
        </p:txBody>
      </p:sp>
    </p:spTree>
    <p:extLst>
      <p:ext uri="{BB962C8B-B14F-4D97-AF65-F5344CB8AC3E}">
        <p14:creationId xmlns:p14="http://schemas.microsoft.com/office/powerpoint/2010/main" val="42433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erader Verbinder 6"/>
          <p:cNvCxnSpPr/>
          <p:nvPr/>
        </p:nvCxnSpPr>
        <p:spPr>
          <a:xfrm>
            <a:off x="299350" y="511380"/>
            <a:ext cx="1153427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9178771" y="6356350"/>
            <a:ext cx="2743200" cy="365125"/>
          </a:xfrm>
        </p:spPr>
        <p:txBody>
          <a:bodyPr/>
          <a:lstStyle/>
          <a:p>
            <a:fld id="{1848C36D-4643-4AAD-9CBE-5FB2234A671B}" type="slidenum">
              <a:rPr lang="de-DE" smtClean="0"/>
              <a:t>3</a:t>
            </a:fld>
            <a:endParaRPr lang="de-DE" dirty="0"/>
          </a:p>
        </p:txBody>
      </p:sp>
      <p:pic>
        <p:nvPicPr>
          <p:cNvPr id="15" name="Picture 12" descr="http://www.julius-echter-gymnasium.de/cms/images/content/jeg/fachschaften/00_startseiten/fs_ethik_start.jpg"/>
          <p:cNvPicPr>
            <a:picLocks noChangeAspect="1" noChangeArrowheads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54540" y="26685"/>
            <a:ext cx="1048405" cy="57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5" descr="http://www.dhm.de/datenbank/img.php?img=pk005420&amp;format=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" name="AutoShape 7" descr="http://www.dhm.de/datenbank/img.php?img=pk005420&amp;format=2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" name="AutoShape 9" descr="http://www.dhm.de/datenbank/img.php?img=pk005420&amp;format=2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9" name="Textfeld 18"/>
          <p:cNvSpPr txBox="1"/>
          <p:nvPr/>
        </p:nvSpPr>
        <p:spPr>
          <a:xfrm>
            <a:off x="10866001" y="605031"/>
            <a:ext cx="133746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000" b="1" dirty="0"/>
              <a:t>Beschreibe …!</a:t>
            </a:r>
          </a:p>
          <a:p>
            <a:r>
              <a:rPr lang="de-DE" sz="1000" b="1" dirty="0"/>
              <a:t>Erkläre</a:t>
            </a:r>
          </a:p>
          <a:p>
            <a:r>
              <a:rPr lang="de-DE" sz="1000" b="1" dirty="0"/>
              <a:t>Vergleiche</a:t>
            </a:r>
          </a:p>
          <a:p>
            <a:r>
              <a:rPr lang="de-DE" sz="1000" b="1" dirty="0"/>
              <a:t>Stelle entgegen</a:t>
            </a:r>
          </a:p>
          <a:p>
            <a:r>
              <a:rPr lang="de-DE" sz="1000" b="1" dirty="0"/>
              <a:t>Analysiere </a:t>
            </a:r>
          </a:p>
          <a:p>
            <a:r>
              <a:rPr lang="de-DE" sz="1000" b="1" dirty="0"/>
              <a:t>Werte aus</a:t>
            </a:r>
          </a:p>
          <a:p>
            <a:r>
              <a:rPr lang="de-DE" sz="1000" b="1" dirty="0"/>
              <a:t>Argumentiere logisch </a:t>
            </a:r>
          </a:p>
          <a:p>
            <a:r>
              <a:rPr lang="de-DE" sz="1000" b="1" dirty="0"/>
              <a:t>Bewerte </a:t>
            </a:r>
          </a:p>
          <a:p>
            <a:r>
              <a:rPr lang="de-DE" sz="1000" b="1" dirty="0"/>
              <a:t>Beurteile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735195" y="679981"/>
            <a:ext cx="8306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4">
                    <a:lumMod val="50000"/>
                  </a:schemeClr>
                </a:solidFill>
              </a:rPr>
              <a:t>Klimawandel als intergenerationelles Problem</a:t>
            </a:r>
            <a:r>
              <a:rPr lang="de-DE" sz="1400" dirty="0"/>
              <a:t> (eigene Darstellung nach Roser &amp; Seidel  2013, S. 6)</a:t>
            </a:r>
            <a:endParaRPr lang="de-DE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272716" y="94892"/>
            <a:ext cx="10491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5">
                    <a:lumMod val="75000"/>
                  </a:schemeClr>
                </a:solidFill>
              </a:rPr>
              <a:t>2  |  Klimawandel – Ethische Fragestellungen</a:t>
            </a:r>
          </a:p>
        </p:txBody>
      </p:sp>
      <p:sp>
        <p:nvSpPr>
          <p:cNvPr id="17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32873" y="6343984"/>
            <a:ext cx="5573252" cy="341629"/>
          </a:xfrm>
        </p:spPr>
        <p:txBody>
          <a:bodyPr/>
          <a:lstStyle/>
          <a:p>
            <a:pPr algn="l"/>
            <a:r>
              <a:rPr lang="de-DE" dirty="0"/>
              <a:t>Klimawandel und ethische Fragestellungen</a:t>
            </a:r>
          </a:p>
        </p:txBody>
      </p:sp>
      <p:sp>
        <p:nvSpPr>
          <p:cNvPr id="5" name="Rechteck 4"/>
          <p:cNvSpPr/>
          <p:nvPr/>
        </p:nvSpPr>
        <p:spPr>
          <a:xfrm>
            <a:off x="3103302" y="2928077"/>
            <a:ext cx="1528997" cy="7045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5301987" y="2138596"/>
            <a:ext cx="1528997" cy="14940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765175" y="1154243"/>
            <a:ext cx="8276392" cy="7944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3103302" y="1227436"/>
            <a:ext cx="1528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vergangene Generation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5301987" y="1227435"/>
            <a:ext cx="1528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heutige Generation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7512569" y="1227437"/>
            <a:ext cx="1528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zukünftige</a:t>
            </a:r>
          </a:p>
          <a:p>
            <a:r>
              <a:rPr lang="de-DE" dirty="0"/>
              <a:t>Generation</a:t>
            </a:r>
          </a:p>
        </p:txBody>
      </p:sp>
      <p:sp>
        <p:nvSpPr>
          <p:cNvPr id="23" name="Rechteck 22"/>
          <p:cNvSpPr/>
          <p:nvPr/>
        </p:nvSpPr>
        <p:spPr>
          <a:xfrm>
            <a:off x="5301987" y="4553419"/>
            <a:ext cx="1528997" cy="704537"/>
          </a:xfrm>
          <a:prstGeom prst="rect">
            <a:avLst/>
          </a:prstGeom>
          <a:solidFill>
            <a:srgbClr val="FBD1CD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C00000"/>
              </a:solidFill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7512570" y="4549831"/>
            <a:ext cx="1528997" cy="1494019"/>
          </a:xfrm>
          <a:prstGeom prst="rect">
            <a:avLst/>
          </a:prstGeom>
          <a:solidFill>
            <a:srgbClr val="FBD1CD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" name="Gerade Verbindung mit Pfeil 10"/>
          <p:cNvCxnSpPr/>
          <p:nvPr/>
        </p:nvCxnSpPr>
        <p:spPr>
          <a:xfrm>
            <a:off x="4632299" y="3632615"/>
            <a:ext cx="669688" cy="89832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>
            <a:off x="6842882" y="3625435"/>
            <a:ext cx="669688" cy="89832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2" descr="https://s14-eu5.ixquick.com/cgi-bin/serveimage?url=http:%2F%2Fwww.ecowoman.de%2Fimages%2Fstories%2FWissen_und_Forschung%2FUrsachen-des-Klimawandels_300x200_1.jpg&amp;sp=25103299c7ce3d80e558945369d2f7d8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59127" y="2102664"/>
            <a:ext cx="1864782" cy="1243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feld 32"/>
          <p:cNvSpPr txBox="1"/>
          <p:nvPr/>
        </p:nvSpPr>
        <p:spPr>
          <a:xfrm>
            <a:off x="1006839" y="4455736"/>
            <a:ext cx="1646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</a:rPr>
              <a:t>Erleben von Klimaschäden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1006839" y="2048656"/>
            <a:ext cx="1751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>
                    <a:lumMod val="50000"/>
                  </a:schemeClr>
                </a:solidFill>
              </a:rPr>
              <a:t>Verursachen von Emissionen</a:t>
            </a:r>
          </a:p>
        </p:txBody>
      </p:sp>
      <p:pic>
        <p:nvPicPr>
          <p:cNvPr id="35" name="Picture 6" descr="https://s14-eu5.ixquick.com/cgi-bin/serveimage?url=https:%2F%2Fwww.fuerstenfeldbruck.de%2Fffb%2Fweb.nsf%2Fgfx%2F9F3CA0BB24C2D965C12580A60039869B%2F$file%2Fklimawandel.jpg&amp;sp=92c129982f28526a46244d4619c654fc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93901" y="4074596"/>
            <a:ext cx="2669003" cy="246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9427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erader Verbinder 6"/>
          <p:cNvCxnSpPr/>
          <p:nvPr/>
        </p:nvCxnSpPr>
        <p:spPr>
          <a:xfrm>
            <a:off x="299350" y="511380"/>
            <a:ext cx="1153427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9178771" y="6356350"/>
            <a:ext cx="2743200" cy="365125"/>
          </a:xfrm>
        </p:spPr>
        <p:txBody>
          <a:bodyPr/>
          <a:lstStyle/>
          <a:p>
            <a:fld id="{1848C36D-4643-4AAD-9CBE-5FB2234A671B}" type="slidenum">
              <a:rPr lang="de-DE" smtClean="0"/>
              <a:t>4</a:t>
            </a:fld>
            <a:endParaRPr lang="de-DE" dirty="0"/>
          </a:p>
        </p:txBody>
      </p:sp>
      <p:pic>
        <p:nvPicPr>
          <p:cNvPr id="15" name="Picture 12" descr="http://www.julius-echter-gymnasium.de/cms/images/content/jeg/fachschaften/00_startseiten/fs_ethik_start.jpg"/>
          <p:cNvPicPr>
            <a:picLocks noChangeAspect="1" noChangeArrowheads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54540" y="26685"/>
            <a:ext cx="1048405" cy="57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5" descr="http://www.dhm.de/datenbank/img.php?img=pk005420&amp;format=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" name="AutoShape 7" descr="http://www.dhm.de/datenbank/img.php?img=pk005420&amp;format=2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" name="AutoShape 9" descr="http://www.dhm.de/datenbank/img.php?img=pk005420&amp;format=2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9" name="Textfeld 18"/>
          <p:cNvSpPr txBox="1"/>
          <p:nvPr/>
        </p:nvSpPr>
        <p:spPr>
          <a:xfrm>
            <a:off x="10866001" y="605031"/>
            <a:ext cx="133746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000" b="1" dirty="0"/>
              <a:t>Beschreibe …!</a:t>
            </a:r>
          </a:p>
          <a:p>
            <a:r>
              <a:rPr lang="de-DE" sz="1000" b="1" dirty="0"/>
              <a:t>Erkläre</a:t>
            </a:r>
          </a:p>
          <a:p>
            <a:r>
              <a:rPr lang="de-DE" sz="1000" b="1" dirty="0"/>
              <a:t>Vergleiche</a:t>
            </a:r>
          </a:p>
          <a:p>
            <a:r>
              <a:rPr lang="de-DE" sz="1000" b="1" dirty="0"/>
              <a:t>Stelle entgegen</a:t>
            </a:r>
          </a:p>
          <a:p>
            <a:r>
              <a:rPr lang="de-DE" sz="1000" b="1" dirty="0"/>
              <a:t>Analysiere </a:t>
            </a:r>
          </a:p>
          <a:p>
            <a:r>
              <a:rPr lang="de-DE" sz="1000" b="1" dirty="0"/>
              <a:t>Werte aus</a:t>
            </a:r>
          </a:p>
          <a:p>
            <a:r>
              <a:rPr lang="de-DE" sz="1000" b="1" dirty="0"/>
              <a:t>Argumentiere logisch </a:t>
            </a:r>
          </a:p>
          <a:p>
            <a:r>
              <a:rPr lang="de-DE" sz="1000" b="1" dirty="0"/>
              <a:t>Bewerte </a:t>
            </a:r>
          </a:p>
          <a:p>
            <a:r>
              <a:rPr lang="de-DE" sz="1000" b="1" dirty="0"/>
              <a:t>Beurteile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735194" y="679981"/>
            <a:ext cx="8603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4">
                    <a:lumMod val="50000"/>
                  </a:schemeClr>
                </a:solidFill>
              </a:rPr>
              <a:t>Klimawandel als Problem doppelter Ungleichheit</a:t>
            </a:r>
            <a:r>
              <a:rPr lang="de-DE" sz="1400" dirty="0"/>
              <a:t> (eigene Darstellung nach Roser &amp; Seidel  2013, S. 8)</a:t>
            </a:r>
            <a:endParaRPr lang="de-DE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272716" y="94892"/>
            <a:ext cx="10491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5">
                    <a:lumMod val="75000"/>
                  </a:schemeClr>
                </a:solidFill>
              </a:rPr>
              <a:t>3  |  Klimawandel – Ethische Fragestellungen</a:t>
            </a:r>
          </a:p>
        </p:txBody>
      </p:sp>
      <p:sp>
        <p:nvSpPr>
          <p:cNvPr id="17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32873" y="6343984"/>
            <a:ext cx="5573252" cy="341629"/>
          </a:xfrm>
        </p:spPr>
        <p:txBody>
          <a:bodyPr/>
          <a:lstStyle/>
          <a:p>
            <a:pPr algn="l"/>
            <a:r>
              <a:rPr lang="de-DE" dirty="0"/>
              <a:t>Klimawandel und ethische Fragestellungen</a:t>
            </a:r>
          </a:p>
        </p:txBody>
      </p:sp>
      <p:sp>
        <p:nvSpPr>
          <p:cNvPr id="5" name="Rechteck 4"/>
          <p:cNvSpPr/>
          <p:nvPr/>
        </p:nvSpPr>
        <p:spPr>
          <a:xfrm>
            <a:off x="3103302" y="2928077"/>
            <a:ext cx="1528997" cy="7045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5301987" y="2138596"/>
            <a:ext cx="1528997" cy="14940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765175" y="1154243"/>
            <a:ext cx="8276392" cy="7944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3103302" y="1227436"/>
            <a:ext cx="1528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vergangene Generation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5301987" y="1227435"/>
            <a:ext cx="1528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heutige Generation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7512569" y="1227437"/>
            <a:ext cx="1528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zukünftige</a:t>
            </a:r>
          </a:p>
          <a:p>
            <a:r>
              <a:rPr lang="de-DE" dirty="0"/>
              <a:t>Generation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1006839" y="4455736"/>
            <a:ext cx="1646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</a:rPr>
              <a:t>Erleben von Klimaschäden</a:t>
            </a:r>
          </a:p>
        </p:txBody>
      </p:sp>
      <p:sp>
        <p:nvSpPr>
          <p:cNvPr id="23" name="Rechteck 22"/>
          <p:cNvSpPr/>
          <p:nvPr/>
        </p:nvSpPr>
        <p:spPr>
          <a:xfrm>
            <a:off x="5301987" y="4553419"/>
            <a:ext cx="1528997" cy="704537"/>
          </a:xfrm>
          <a:prstGeom prst="rect">
            <a:avLst/>
          </a:prstGeom>
          <a:solidFill>
            <a:srgbClr val="FBD1CD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C00000"/>
              </a:solidFill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7512570" y="4549831"/>
            <a:ext cx="1528997" cy="1494019"/>
          </a:xfrm>
          <a:prstGeom prst="rect">
            <a:avLst/>
          </a:prstGeom>
          <a:solidFill>
            <a:srgbClr val="FBD1CD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" name="Gerade Verbindung mit Pfeil 10"/>
          <p:cNvCxnSpPr/>
          <p:nvPr/>
        </p:nvCxnSpPr>
        <p:spPr>
          <a:xfrm>
            <a:off x="4632299" y="3632615"/>
            <a:ext cx="669688" cy="89832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>
            <a:off x="6842882" y="3625435"/>
            <a:ext cx="669688" cy="89832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hteck 9"/>
          <p:cNvSpPr/>
          <p:nvPr/>
        </p:nvSpPr>
        <p:spPr>
          <a:xfrm>
            <a:off x="3103302" y="2883107"/>
            <a:ext cx="1528997" cy="564631"/>
          </a:xfrm>
          <a:prstGeom prst="rect">
            <a:avLst/>
          </a:prstGeom>
          <a:solidFill>
            <a:srgbClr val="924900"/>
          </a:solidFill>
          <a:ln>
            <a:solidFill>
              <a:srgbClr val="924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Rechteck 25"/>
          <p:cNvSpPr/>
          <p:nvPr/>
        </p:nvSpPr>
        <p:spPr>
          <a:xfrm>
            <a:off x="5301986" y="2108616"/>
            <a:ext cx="1528997" cy="1141749"/>
          </a:xfrm>
          <a:prstGeom prst="rect">
            <a:avLst/>
          </a:prstGeom>
          <a:solidFill>
            <a:srgbClr val="924900"/>
          </a:solidFill>
          <a:ln>
            <a:solidFill>
              <a:srgbClr val="924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Textfeld 26"/>
          <p:cNvSpPr txBox="1"/>
          <p:nvPr/>
        </p:nvSpPr>
        <p:spPr>
          <a:xfrm>
            <a:off x="3089900" y="2093626"/>
            <a:ext cx="1951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924900"/>
                </a:solidFill>
              </a:rPr>
              <a:t>Anteil Industrie-länder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7452608" y="3345852"/>
            <a:ext cx="2620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>
                    <a:lumMod val="50000"/>
                  </a:schemeClr>
                </a:solidFill>
              </a:rPr>
              <a:t>Anteil Entwicklungsländer</a:t>
            </a:r>
          </a:p>
        </p:txBody>
      </p:sp>
      <p:sp>
        <p:nvSpPr>
          <p:cNvPr id="29" name="Rechteck 28"/>
          <p:cNvSpPr/>
          <p:nvPr/>
        </p:nvSpPr>
        <p:spPr>
          <a:xfrm>
            <a:off x="3105802" y="3492708"/>
            <a:ext cx="1528997" cy="1524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Rechteck 29"/>
          <p:cNvSpPr/>
          <p:nvPr/>
        </p:nvSpPr>
        <p:spPr>
          <a:xfrm>
            <a:off x="5313885" y="3315872"/>
            <a:ext cx="1528997" cy="31424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Textfeld 30"/>
          <p:cNvSpPr txBox="1"/>
          <p:nvPr/>
        </p:nvSpPr>
        <p:spPr>
          <a:xfrm>
            <a:off x="1006839" y="2048656"/>
            <a:ext cx="1751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>
                    <a:lumMod val="50000"/>
                  </a:schemeClr>
                </a:solidFill>
              </a:rPr>
              <a:t>Verursachen von Emissionen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3089900" y="4463795"/>
            <a:ext cx="1951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C00000"/>
                </a:solidFill>
              </a:rPr>
              <a:t>Anteil Industrie-länder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4632299" y="5704620"/>
            <a:ext cx="2620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FF0000"/>
                </a:solidFill>
              </a:rPr>
              <a:t>Anteil Entwicklungsländer</a:t>
            </a:r>
          </a:p>
        </p:txBody>
      </p:sp>
      <p:sp>
        <p:nvSpPr>
          <p:cNvPr id="34" name="Rechteck 33"/>
          <p:cNvSpPr/>
          <p:nvPr/>
        </p:nvSpPr>
        <p:spPr>
          <a:xfrm>
            <a:off x="5313885" y="4556074"/>
            <a:ext cx="1528997" cy="1524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Rechteck 34"/>
          <p:cNvSpPr/>
          <p:nvPr/>
        </p:nvSpPr>
        <p:spPr>
          <a:xfrm>
            <a:off x="7512570" y="4556073"/>
            <a:ext cx="1528997" cy="349613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Rechteck 35"/>
          <p:cNvSpPr/>
          <p:nvPr/>
        </p:nvSpPr>
        <p:spPr>
          <a:xfrm>
            <a:off x="5313885" y="4769526"/>
            <a:ext cx="1528997" cy="52731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Rechteck 36"/>
          <p:cNvSpPr/>
          <p:nvPr/>
        </p:nvSpPr>
        <p:spPr>
          <a:xfrm>
            <a:off x="7512570" y="4966838"/>
            <a:ext cx="1528997" cy="107701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8" name="Gerade Verbindung mit Pfeil 37"/>
          <p:cNvCxnSpPr/>
          <p:nvPr/>
        </p:nvCxnSpPr>
        <p:spPr>
          <a:xfrm>
            <a:off x="4634799" y="4632274"/>
            <a:ext cx="551798" cy="0"/>
          </a:xfrm>
          <a:prstGeom prst="straightConnector1">
            <a:avLst/>
          </a:prstGeom>
          <a:ln>
            <a:solidFill>
              <a:srgbClr val="C0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mit Pfeil 38"/>
          <p:cNvCxnSpPr/>
          <p:nvPr/>
        </p:nvCxnSpPr>
        <p:spPr>
          <a:xfrm>
            <a:off x="6898653" y="4662254"/>
            <a:ext cx="551798" cy="0"/>
          </a:xfrm>
          <a:prstGeom prst="straightConnector1">
            <a:avLst/>
          </a:prstGeom>
          <a:ln>
            <a:solidFill>
              <a:srgbClr val="C0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mit Pfeil 39"/>
          <p:cNvCxnSpPr/>
          <p:nvPr/>
        </p:nvCxnSpPr>
        <p:spPr>
          <a:xfrm flipH="1">
            <a:off x="4682331" y="3553918"/>
            <a:ext cx="589675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mit Pfeil 42"/>
          <p:cNvCxnSpPr/>
          <p:nvPr/>
        </p:nvCxnSpPr>
        <p:spPr>
          <a:xfrm flipH="1">
            <a:off x="6867898" y="3536702"/>
            <a:ext cx="589675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mit Pfeil 43"/>
          <p:cNvCxnSpPr/>
          <p:nvPr/>
        </p:nvCxnSpPr>
        <p:spPr>
          <a:xfrm>
            <a:off x="4633380" y="2281004"/>
            <a:ext cx="614595" cy="0"/>
          </a:xfrm>
          <a:prstGeom prst="straightConnector1">
            <a:avLst/>
          </a:prstGeom>
          <a:ln>
            <a:solidFill>
              <a:srgbClr val="9249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mit Pfeil 45"/>
          <p:cNvCxnSpPr/>
          <p:nvPr/>
        </p:nvCxnSpPr>
        <p:spPr>
          <a:xfrm>
            <a:off x="3889208" y="2470000"/>
            <a:ext cx="0" cy="359763"/>
          </a:xfrm>
          <a:prstGeom prst="straightConnector1">
            <a:avLst/>
          </a:prstGeom>
          <a:ln>
            <a:solidFill>
              <a:srgbClr val="9249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 Verbindung mit Pfeil 47"/>
          <p:cNvCxnSpPr/>
          <p:nvPr/>
        </p:nvCxnSpPr>
        <p:spPr>
          <a:xfrm>
            <a:off x="6945782" y="5878893"/>
            <a:ext cx="504669" cy="0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mit Pfeil 49"/>
          <p:cNvCxnSpPr/>
          <p:nvPr/>
        </p:nvCxnSpPr>
        <p:spPr>
          <a:xfrm flipV="1">
            <a:off x="6086217" y="5377947"/>
            <a:ext cx="0" cy="326673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Picture 6" descr="https://s14-eu5.ixquick.com/cgi-bin/serveimage?url=https:%2F%2Fwww.fuerstenfeldbruck.de%2Fffb%2Fweb.nsf%2Fgfx%2F9F3CA0BB24C2D965C12580A60039869B%2F$file%2Fklimawandel.jpg&amp;sp=92c129982f28526a46244d4619c654fc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93901" y="4074596"/>
            <a:ext cx="2669003" cy="246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s14-eu5.ixquick.com/cgi-bin/serveimage?url=http:%2F%2Fwww.ecowoman.de%2Fimages%2Fstories%2FWissen_und_Forschung%2FUrsachen-des-Klimawandels_300x200_1.jpg&amp;sp=25103299c7ce3d80e558945369d2f7d8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59127" y="2102664"/>
            <a:ext cx="1864782" cy="1243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09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erader Verbinder 6"/>
          <p:cNvCxnSpPr/>
          <p:nvPr/>
        </p:nvCxnSpPr>
        <p:spPr>
          <a:xfrm>
            <a:off x="299350" y="511380"/>
            <a:ext cx="1153427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9178771" y="6356350"/>
            <a:ext cx="2743200" cy="365125"/>
          </a:xfrm>
        </p:spPr>
        <p:txBody>
          <a:bodyPr/>
          <a:lstStyle/>
          <a:p>
            <a:fld id="{1848C36D-4643-4AAD-9CBE-5FB2234A671B}" type="slidenum">
              <a:rPr lang="de-DE" smtClean="0"/>
              <a:t>5</a:t>
            </a:fld>
            <a:endParaRPr lang="de-DE" dirty="0"/>
          </a:p>
        </p:txBody>
      </p:sp>
      <p:pic>
        <p:nvPicPr>
          <p:cNvPr id="15" name="Picture 12" descr="http://www.julius-echter-gymnasium.de/cms/images/content/jeg/fachschaften/00_startseiten/fs_ethik_start.jpg"/>
          <p:cNvPicPr>
            <a:picLocks noChangeAspect="1" noChangeArrowheads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54540" y="26685"/>
            <a:ext cx="1048405" cy="57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5" descr="http://www.dhm.de/datenbank/img.php?img=pk005420&amp;format=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" name="AutoShape 7" descr="http://www.dhm.de/datenbank/img.php?img=pk005420&amp;format=2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" name="AutoShape 9" descr="http://www.dhm.de/datenbank/img.php?img=pk005420&amp;format=2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9" name="Textfeld 18"/>
          <p:cNvSpPr txBox="1"/>
          <p:nvPr/>
        </p:nvSpPr>
        <p:spPr>
          <a:xfrm>
            <a:off x="10866001" y="605031"/>
            <a:ext cx="133746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000" b="1" dirty="0"/>
              <a:t>Beschreibe …!</a:t>
            </a:r>
          </a:p>
          <a:p>
            <a:r>
              <a:rPr lang="de-DE" sz="1000" b="1" dirty="0"/>
              <a:t>Erkläre</a:t>
            </a:r>
          </a:p>
          <a:p>
            <a:r>
              <a:rPr lang="de-DE" sz="1000" b="1" dirty="0"/>
              <a:t>Vergleiche</a:t>
            </a:r>
          </a:p>
          <a:p>
            <a:r>
              <a:rPr lang="de-DE" sz="1000" b="1" dirty="0"/>
              <a:t>Stelle entgegen</a:t>
            </a:r>
          </a:p>
          <a:p>
            <a:r>
              <a:rPr lang="de-DE" sz="1000" b="1" dirty="0"/>
              <a:t>Analysiere </a:t>
            </a:r>
          </a:p>
          <a:p>
            <a:r>
              <a:rPr lang="de-DE" sz="1000" b="1" dirty="0"/>
              <a:t>Werte aus</a:t>
            </a:r>
          </a:p>
          <a:p>
            <a:r>
              <a:rPr lang="de-DE" sz="1000" b="1" dirty="0"/>
              <a:t>Argumentiere logisch </a:t>
            </a:r>
          </a:p>
          <a:p>
            <a:r>
              <a:rPr lang="de-DE" sz="1000" b="1" dirty="0"/>
              <a:t>Bewerte </a:t>
            </a:r>
          </a:p>
          <a:p>
            <a:r>
              <a:rPr lang="de-DE" sz="1000" b="1" dirty="0"/>
              <a:t>Beurteile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735194" y="679981"/>
            <a:ext cx="8603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4">
                    <a:lumMod val="50000"/>
                  </a:schemeClr>
                </a:solidFill>
              </a:rPr>
              <a:t>Klimawandel als Problem doppelter Ungleichheit</a:t>
            </a:r>
            <a:r>
              <a:rPr lang="de-DE" sz="1400" dirty="0"/>
              <a:t> (eigene Darstellung nach Roser &amp; Seidel  2013, S. 8)</a:t>
            </a:r>
            <a:endParaRPr lang="de-DE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272716" y="94892"/>
            <a:ext cx="10491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5">
                    <a:lumMod val="75000"/>
                  </a:schemeClr>
                </a:solidFill>
              </a:rPr>
              <a:t>Klimawandel – Ethische Fragestellungen nach Roser &amp; Seidel</a:t>
            </a:r>
          </a:p>
        </p:txBody>
      </p:sp>
      <p:sp>
        <p:nvSpPr>
          <p:cNvPr id="17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32873" y="6343984"/>
            <a:ext cx="5573252" cy="341629"/>
          </a:xfrm>
        </p:spPr>
        <p:txBody>
          <a:bodyPr/>
          <a:lstStyle/>
          <a:p>
            <a:pPr algn="l"/>
            <a:r>
              <a:rPr lang="de-DE" dirty="0"/>
              <a:t>Klimawandel und ethische Fragestellungen</a:t>
            </a:r>
          </a:p>
        </p:txBody>
      </p:sp>
      <p:sp>
        <p:nvSpPr>
          <p:cNvPr id="5" name="Rechteck 4"/>
          <p:cNvSpPr/>
          <p:nvPr/>
        </p:nvSpPr>
        <p:spPr>
          <a:xfrm>
            <a:off x="3103302" y="2928077"/>
            <a:ext cx="1528997" cy="7045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5301987" y="2138596"/>
            <a:ext cx="1528997" cy="14940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765175" y="1154243"/>
            <a:ext cx="8276392" cy="7944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3103302" y="1227436"/>
            <a:ext cx="1528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vergangene Generation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5301987" y="1227435"/>
            <a:ext cx="1528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heutige Generation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7512569" y="1227437"/>
            <a:ext cx="1528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zukünftige</a:t>
            </a:r>
          </a:p>
          <a:p>
            <a:r>
              <a:rPr lang="de-DE" dirty="0"/>
              <a:t>Generation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1006839" y="4455736"/>
            <a:ext cx="1646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</a:rPr>
              <a:t>Erleben von Klimaschäden</a:t>
            </a:r>
          </a:p>
        </p:txBody>
      </p:sp>
      <p:sp>
        <p:nvSpPr>
          <p:cNvPr id="23" name="Rechteck 22"/>
          <p:cNvSpPr/>
          <p:nvPr/>
        </p:nvSpPr>
        <p:spPr>
          <a:xfrm>
            <a:off x="5301987" y="4553419"/>
            <a:ext cx="1528997" cy="704537"/>
          </a:xfrm>
          <a:prstGeom prst="rect">
            <a:avLst/>
          </a:prstGeom>
          <a:solidFill>
            <a:srgbClr val="FBD1CD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C00000"/>
              </a:solidFill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7512570" y="4549831"/>
            <a:ext cx="1528997" cy="1494019"/>
          </a:xfrm>
          <a:prstGeom prst="rect">
            <a:avLst/>
          </a:prstGeom>
          <a:solidFill>
            <a:srgbClr val="FBD1CD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" name="Gerade Verbindung mit Pfeil 10"/>
          <p:cNvCxnSpPr/>
          <p:nvPr/>
        </p:nvCxnSpPr>
        <p:spPr>
          <a:xfrm>
            <a:off x="4632299" y="3632615"/>
            <a:ext cx="669688" cy="89832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>
            <a:off x="6842882" y="3625435"/>
            <a:ext cx="669688" cy="89832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hteck 9"/>
          <p:cNvSpPr/>
          <p:nvPr/>
        </p:nvSpPr>
        <p:spPr>
          <a:xfrm>
            <a:off x="3103302" y="2883107"/>
            <a:ext cx="1528997" cy="564631"/>
          </a:xfrm>
          <a:prstGeom prst="rect">
            <a:avLst/>
          </a:prstGeom>
          <a:solidFill>
            <a:srgbClr val="924900"/>
          </a:solidFill>
          <a:ln>
            <a:solidFill>
              <a:srgbClr val="924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Rechteck 25"/>
          <p:cNvSpPr/>
          <p:nvPr/>
        </p:nvSpPr>
        <p:spPr>
          <a:xfrm>
            <a:off x="5301986" y="2108616"/>
            <a:ext cx="1528997" cy="1141749"/>
          </a:xfrm>
          <a:prstGeom prst="rect">
            <a:avLst/>
          </a:prstGeom>
          <a:solidFill>
            <a:srgbClr val="924900"/>
          </a:solidFill>
          <a:ln>
            <a:solidFill>
              <a:srgbClr val="924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Textfeld 26"/>
          <p:cNvSpPr txBox="1"/>
          <p:nvPr/>
        </p:nvSpPr>
        <p:spPr>
          <a:xfrm>
            <a:off x="3089900" y="2093626"/>
            <a:ext cx="1951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924900"/>
                </a:solidFill>
              </a:rPr>
              <a:t>Anteil Industrie-länder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7452608" y="3345851"/>
            <a:ext cx="15889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>
                    <a:lumMod val="50000"/>
                  </a:schemeClr>
                </a:solidFill>
              </a:rPr>
              <a:t>Anteil Entwicklungs-länder</a:t>
            </a:r>
          </a:p>
        </p:txBody>
      </p:sp>
      <p:sp>
        <p:nvSpPr>
          <p:cNvPr id="29" name="Rechteck 28"/>
          <p:cNvSpPr/>
          <p:nvPr/>
        </p:nvSpPr>
        <p:spPr>
          <a:xfrm>
            <a:off x="3105802" y="3492708"/>
            <a:ext cx="1528997" cy="1524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Rechteck 29"/>
          <p:cNvSpPr/>
          <p:nvPr/>
        </p:nvSpPr>
        <p:spPr>
          <a:xfrm>
            <a:off x="5313885" y="3315872"/>
            <a:ext cx="1528997" cy="31424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Textfeld 30"/>
          <p:cNvSpPr txBox="1"/>
          <p:nvPr/>
        </p:nvSpPr>
        <p:spPr>
          <a:xfrm>
            <a:off x="1006839" y="2048656"/>
            <a:ext cx="1751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>
                    <a:lumMod val="50000"/>
                  </a:schemeClr>
                </a:solidFill>
              </a:rPr>
              <a:t>Verursachen von Emissionen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3089900" y="4463795"/>
            <a:ext cx="1951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C00000"/>
                </a:solidFill>
              </a:rPr>
              <a:t>Anteil Industrie-länder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4632299" y="5704620"/>
            <a:ext cx="2620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FF0000"/>
                </a:solidFill>
              </a:rPr>
              <a:t>Anteil Entwicklungsländer</a:t>
            </a:r>
          </a:p>
        </p:txBody>
      </p:sp>
      <p:sp>
        <p:nvSpPr>
          <p:cNvPr id="34" name="Rechteck 33"/>
          <p:cNvSpPr/>
          <p:nvPr/>
        </p:nvSpPr>
        <p:spPr>
          <a:xfrm>
            <a:off x="5313885" y="4556074"/>
            <a:ext cx="1528997" cy="1524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Rechteck 34"/>
          <p:cNvSpPr/>
          <p:nvPr/>
        </p:nvSpPr>
        <p:spPr>
          <a:xfrm>
            <a:off x="7512570" y="4556073"/>
            <a:ext cx="1528997" cy="349613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Rechteck 35"/>
          <p:cNvSpPr/>
          <p:nvPr/>
        </p:nvSpPr>
        <p:spPr>
          <a:xfrm>
            <a:off x="5313885" y="4769526"/>
            <a:ext cx="1528997" cy="52731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Rechteck 36"/>
          <p:cNvSpPr/>
          <p:nvPr/>
        </p:nvSpPr>
        <p:spPr>
          <a:xfrm>
            <a:off x="7512570" y="4966838"/>
            <a:ext cx="1528997" cy="107701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8" name="Gerade Verbindung mit Pfeil 37"/>
          <p:cNvCxnSpPr/>
          <p:nvPr/>
        </p:nvCxnSpPr>
        <p:spPr>
          <a:xfrm>
            <a:off x="4634799" y="4632274"/>
            <a:ext cx="551798" cy="0"/>
          </a:xfrm>
          <a:prstGeom prst="straightConnector1">
            <a:avLst/>
          </a:prstGeom>
          <a:ln>
            <a:solidFill>
              <a:srgbClr val="C0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mit Pfeil 38"/>
          <p:cNvCxnSpPr/>
          <p:nvPr/>
        </p:nvCxnSpPr>
        <p:spPr>
          <a:xfrm>
            <a:off x="6898653" y="4662254"/>
            <a:ext cx="551798" cy="0"/>
          </a:xfrm>
          <a:prstGeom prst="straightConnector1">
            <a:avLst/>
          </a:prstGeom>
          <a:ln>
            <a:solidFill>
              <a:srgbClr val="C0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mit Pfeil 39"/>
          <p:cNvCxnSpPr/>
          <p:nvPr/>
        </p:nvCxnSpPr>
        <p:spPr>
          <a:xfrm flipH="1">
            <a:off x="4682331" y="3553918"/>
            <a:ext cx="589675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mit Pfeil 42"/>
          <p:cNvCxnSpPr/>
          <p:nvPr/>
        </p:nvCxnSpPr>
        <p:spPr>
          <a:xfrm flipH="1">
            <a:off x="6867898" y="3536702"/>
            <a:ext cx="589675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mit Pfeil 43"/>
          <p:cNvCxnSpPr/>
          <p:nvPr/>
        </p:nvCxnSpPr>
        <p:spPr>
          <a:xfrm>
            <a:off x="4633380" y="2281004"/>
            <a:ext cx="614595" cy="0"/>
          </a:xfrm>
          <a:prstGeom prst="straightConnector1">
            <a:avLst/>
          </a:prstGeom>
          <a:ln>
            <a:solidFill>
              <a:srgbClr val="9249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mit Pfeil 45"/>
          <p:cNvCxnSpPr/>
          <p:nvPr/>
        </p:nvCxnSpPr>
        <p:spPr>
          <a:xfrm>
            <a:off x="3889208" y="2470000"/>
            <a:ext cx="0" cy="359763"/>
          </a:xfrm>
          <a:prstGeom prst="straightConnector1">
            <a:avLst/>
          </a:prstGeom>
          <a:ln>
            <a:solidFill>
              <a:srgbClr val="9249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 Verbindung mit Pfeil 47"/>
          <p:cNvCxnSpPr/>
          <p:nvPr/>
        </p:nvCxnSpPr>
        <p:spPr>
          <a:xfrm>
            <a:off x="6945782" y="5878893"/>
            <a:ext cx="504669" cy="0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mit Pfeil 49"/>
          <p:cNvCxnSpPr/>
          <p:nvPr/>
        </p:nvCxnSpPr>
        <p:spPr>
          <a:xfrm flipV="1">
            <a:off x="6086217" y="5377947"/>
            <a:ext cx="0" cy="326673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1478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353</Words>
  <Application>Microsoft Macintosh PowerPoint</Application>
  <PresentationFormat>Breitbild</PresentationFormat>
  <Paragraphs>105</Paragraphs>
  <Slides>5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ewf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Applis</dc:creator>
  <cp:lastModifiedBy>Microsoft Office User</cp:lastModifiedBy>
  <cp:revision>318</cp:revision>
  <cp:lastPrinted>2020-08-28T05:26:47Z</cp:lastPrinted>
  <dcterms:created xsi:type="dcterms:W3CDTF">2015-09-21T04:24:36Z</dcterms:created>
  <dcterms:modified xsi:type="dcterms:W3CDTF">2020-08-28T05:27:04Z</dcterms:modified>
</cp:coreProperties>
</file>