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4" r:id="rId2"/>
    <p:sldId id="321" r:id="rId3"/>
    <p:sldId id="322" r:id="rId4"/>
    <p:sldId id="323" r:id="rId5"/>
    <p:sldId id="327" r:id="rId6"/>
    <p:sldId id="324" r:id="rId7"/>
    <p:sldId id="328" r:id="rId8"/>
    <p:sldId id="345" r:id="rId9"/>
    <p:sldId id="329" r:id="rId10"/>
    <p:sldId id="330" r:id="rId11"/>
    <p:sldId id="331" r:id="rId12"/>
    <p:sldId id="332" r:id="rId13"/>
    <p:sldId id="325" r:id="rId14"/>
    <p:sldId id="333" r:id="rId15"/>
    <p:sldId id="334" r:id="rId16"/>
    <p:sldId id="335" r:id="rId17"/>
    <p:sldId id="336" r:id="rId18"/>
    <p:sldId id="337" r:id="rId19"/>
    <p:sldId id="338" r:id="rId20"/>
    <p:sldId id="339" r:id="rId21"/>
    <p:sldId id="340" r:id="rId22"/>
    <p:sldId id="326" r:id="rId23"/>
    <p:sldId id="341" r:id="rId24"/>
    <p:sldId id="342" r:id="rId25"/>
    <p:sldId id="287" r:id="rId2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0000"/>
    <a:srgbClr val="279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4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560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D3790-7D30-8F42-9504-4F14956272C5}" type="datetimeFigureOut">
              <a:rPr lang="de-DE" smtClean="0"/>
              <a:t>02.06.22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A5CABF-060E-3C48-B091-24E5D4257A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2375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altLang="de-DE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84225" indent="-301625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206500" indent="-2413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89100" indent="-2413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171700" indent="-2413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628900" indent="-241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86100" indent="-241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543300" indent="-241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4000500" indent="-241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32D2C14-CA2C-47B8-9447-178056C0D485}" type="slidenum">
              <a:rPr lang="de-DE" altLang="de-DE" smtClean="0"/>
              <a:pPr/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23053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C577-A07A-4E69-93D9-3CEF1D06EF85}" type="datetimeFigureOut">
              <a:rPr lang="de-DE" smtClean="0"/>
              <a:t>02.06.22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F5B96-6ABB-4E43-83E2-5E6ECCD390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828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C577-A07A-4E69-93D9-3CEF1D06EF85}" type="datetimeFigureOut">
              <a:rPr lang="de-DE" smtClean="0"/>
              <a:t>02.06.22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F5B96-6ABB-4E43-83E2-5E6ECCD390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2140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C577-A07A-4E69-93D9-3CEF1D06EF85}" type="datetimeFigureOut">
              <a:rPr lang="de-DE" smtClean="0"/>
              <a:t>02.06.22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F5B96-6ABB-4E43-83E2-5E6ECCD390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8428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C577-A07A-4E69-93D9-3CEF1D06EF85}" type="datetimeFigureOut">
              <a:rPr lang="de-DE" smtClean="0"/>
              <a:t>02.06.22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F5B96-6ABB-4E43-83E2-5E6ECCD390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8025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C577-A07A-4E69-93D9-3CEF1D06EF85}" type="datetimeFigureOut">
              <a:rPr lang="de-DE" smtClean="0"/>
              <a:t>02.06.22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F5B96-6ABB-4E43-83E2-5E6ECCD390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2125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C577-A07A-4E69-93D9-3CEF1D06EF85}" type="datetimeFigureOut">
              <a:rPr lang="de-DE" smtClean="0"/>
              <a:t>02.06.22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F5B96-6ABB-4E43-83E2-5E6ECCD390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9822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C577-A07A-4E69-93D9-3CEF1D06EF85}" type="datetimeFigureOut">
              <a:rPr lang="de-DE" smtClean="0"/>
              <a:t>02.06.22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F5B96-6ABB-4E43-83E2-5E6ECCD390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210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C577-A07A-4E69-93D9-3CEF1D06EF85}" type="datetimeFigureOut">
              <a:rPr lang="de-DE" smtClean="0"/>
              <a:t>02.06.22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F5B96-6ABB-4E43-83E2-5E6ECCD390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9373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C577-A07A-4E69-93D9-3CEF1D06EF85}" type="datetimeFigureOut">
              <a:rPr lang="de-DE" smtClean="0"/>
              <a:t>02.06.22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F5B96-6ABB-4E43-83E2-5E6ECCD390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462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C577-A07A-4E69-93D9-3CEF1D06EF85}" type="datetimeFigureOut">
              <a:rPr lang="de-DE" smtClean="0"/>
              <a:t>02.06.22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F5B96-6ABB-4E43-83E2-5E6ECCD390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7084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EC577-A07A-4E69-93D9-3CEF1D06EF85}" type="datetimeFigureOut">
              <a:rPr lang="de-DE" smtClean="0"/>
              <a:t>02.06.22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F5B96-6ABB-4E43-83E2-5E6ECCD390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8071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EC577-A07A-4E69-93D9-3CEF1D06EF85}" type="datetimeFigureOut">
              <a:rPr lang="de-DE" smtClean="0"/>
              <a:t>02.06.22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F5B96-6ABB-4E43-83E2-5E6ECCD390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7667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emf"/><Relationship Id="rId4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7" Type="http://schemas.openxmlformats.org/officeDocument/2006/relationships/image" Target="../media/image3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emf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https://upload.wikimedia.org/wikipedia/commons/9/9a/Christian-Ernst-Gymnasium,_Erlangen,_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1"/>
            <a:ext cx="12192000" cy="330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396" y="5520192"/>
            <a:ext cx="1041847" cy="104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386994" y="2690437"/>
            <a:ext cx="9801655" cy="3168650"/>
          </a:xfrm>
        </p:spPr>
        <p:txBody>
          <a:bodyPr/>
          <a:lstStyle/>
          <a:p>
            <a:pPr algn="l" eaLnBrk="1" hangingPunct="1"/>
            <a:r>
              <a:rPr lang="de-DE" altLang="de-DE" sz="2000" b="1">
                <a:latin typeface="+mn-lt"/>
                <a:cs typeface="Arial" panose="020B0604020202020204" pitchFamily="34" charset="0"/>
              </a:rPr>
              <a:t>Stefan </a:t>
            </a:r>
            <a:r>
              <a:rPr lang="de-DE" altLang="de-DE" sz="2000" b="1" dirty="0">
                <a:latin typeface="+mn-lt"/>
                <a:cs typeface="Arial" panose="020B0604020202020204" pitchFamily="34" charset="0"/>
              </a:rPr>
              <a:t>Applis </a:t>
            </a:r>
            <a:br>
              <a:rPr lang="de-DE" altLang="de-DE" sz="2000" b="1" dirty="0">
                <a:latin typeface="+mn-lt"/>
                <a:cs typeface="Arial" panose="020B0604020202020204" pitchFamily="34" charset="0"/>
              </a:rPr>
            </a:br>
            <a:br>
              <a:rPr lang="de-DE" altLang="de-DE" sz="600" b="1" dirty="0">
                <a:latin typeface="+mn-lt"/>
                <a:cs typeface="Arial" panose="020B0604020202020204" pitchFamily="34" charset="0"/>
              </a:rPr>
            </a:br>
            <a:r>
              <a:rPr lang="de-DE" altLang="de-DE" sz="3200" b="1" dirty="0">
                <a:latin typeface="+mn-lt"/>
                <a:cs typeface="Arial" panose="020B0604020202020204" pitchFamily="34" charset="0"/>
              </a:rPr>
              <a:t>Forschungsergebnisse zur Lernwirksamkeit unterrichtlicher Maßnahmen und zur Bedeutung der Rolle der Lehrperson</a:t>
            </a:r>
            <a:br>
              <a:rPr lang="de-DE" altLang="de-DE" sz="3200" b="1" dirty="0">
                <a:latin typeface="+mn-lt"/>
                <a:cs typeface="Arial" panose="020B0604020202020204" pitchFamily="34" charset="0"/>
              </a:rPr>
            </a:br>
            <a:br>
              <a:rPr lang="de-DE" altLang="de-DE" sz="800" b="1" dirty="0">
                <a:cs typeface="Arial" panose="020B0604020202020204" pitchFamily="34" charset="0"/>
              </a:rPr>
            </a:br>
            <a:endParaRPr lang="de-DE" altLang="de-DE" sz="2000" b="1" dirty="0"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9650027" y="5717949"/>
            <a:ext cx="1438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Studienseminar am Christian-Ernst-Gymnasium Erlangen</a:t>
            </a:r>
          </a:p>
          <a:p>
            <a:r>
              <a:rPr lang="de-DE" sz="1000" dirty="0"/>
              <a:t>Philosophie/Ethik</a:t>
            </a:r>
          </a:p>
        </p:txBody>
      </p:sp>
    </p:spTree>
    <p:extLst>
      <p:ext uri="{BB962C8B-B14F-4D97-AF65-F5344CB8AC3E}">
        <p14:creationId xmlns:p14="http://schemas.microsoft.com/office/powerpoint/2010/main" val="2026807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1970604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0 | Problemstellung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2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940068" y="929880"/>
            <a:ext cx="92759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accent5">
                    <a:lumMod val="50000"/>
                  </a:schemeClr>
                </a:solidFill>
              </a:rPr>
              <a:t>Die Frage nach dem guten Lehren und Lernen…</a:t>
            </a:r>
            <a:endParaRPr lang="de-DE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Bild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775" y="2132856"/>
            <a:ext cx="2124065" cy="24584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Rechteck 15"/>
          <p:cNvSpPr/>
          <p:nvPr/>
        </p:nvSpPr>
        <p:spPr>
          <a:xfrm>
            <a:off x="3599934" y="1612249"/>
            <a:ext cx="493841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dirty="0">
              <a:cs typeface="Arial" pitchFamily="34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de-DE" dirty="0">
                <a:cs typeface="Arial" pitchFamily="34" charset="0"/>
              </a:rPr>
              <a:t>Was ist eine gute Lehrerin/ein guter Lehrer?</a:t>
            </a:r>
          </a:p>
          <a:p>
            <a:pPr>
              <a:spcBef>
                <a:spcPct val="50000"/>
              </a:spcBef>
              <a:defRPr/>
            </a:pPr>
            <a:r>
              <a:rPr lang="de-DE" dirty="0">
                <a:cs typeface="Arial" pitchFamily="34" charset="0"/>
              </a:rPr>
              <a:t>Was macht erfolgreichen Unterricht aus?</a:t>
            </a:r>
          </a:p>
          <a:p>
            <a:pPr>
              <a:spcBef>
                <a:spcPct val="50000"/>
              </a:spcBef>
              <a:defRPr/>
            </a:pPr>
            <a:endParaRPr lang="de-DE" dirty="0">
              <a:cs typeface="Arial" pitchFamily="34" charset="0"/>
            </a:endParaRPr>
          </a:p>
          <a:p>
            <a:pPr marL="285750" indent="-285750">
              <a:spcBef>
                <a:spcPct val="50000"/>
              </a:spcBef>
              <a:buFont typeface="Wingdings" charset="0"/>
              <a:buChar char="à"/>
              <a:defRPr/>
            </a:pPr>
            <a:r>
              <a:rPr lang="de-DE" dirty="0">
                <a:cs typeface="Arial" pitchFamily="34" charset="0"/>
                <a:sym typeface="Wingdings"/>
              </a:rPr>
              <a:t>vielfach gestellte und diskutierte Frage</a:t>
            </a:r>
          </a:p>
          <a:p>
            <a:pPr marL="285750" indent="-285750">
              <a:spcBef>
                <a:spcPct val="50000"/>
              </a:spcBef>
              <a:buFont typeface="Wingdings" charset="0"/>
              <a:buChar char="à"/>
              <a:defRPr/>
            </a:pPr>
            <a:r>
              <a:rPr lang="de-DE" dirty="0">
                <a:cs typeface="Arial" pitchFamily="34" charset="0"/>
                <a:sym typeface="Wingdings"/>
              </a:rPr>
              <a:t>zentrales Forschungsfeld in der Unterrichtsforschung und der Lehr-Lern-Forschung</a:t>
            </a:r>
            <a:endParaRPr lang="de-DE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467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2325765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0 | Aufbau des Vortrags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3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940068" y="929880"/>
            <a:ext cx="92759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accent5">
                    <a:lumMod val="50000"/>
                  </a:schemeClr>
                </a:solidFill>
              </a:rPr>
              <a:t>Gliederung</a:t>
            </a:r>
            <a:endParaRPr lang="de-DE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915816" y="1844824"/>
            <a:ext cx="5976664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dirty="0">
                <a:cs typeface="Arial" pitchFamily="34" charset="0"/>
              </a:rPr>
              <a:t>1.  Forschungsstand</a:t>
            </a:r>
          </a:p>
          <a:p>
            <a:pPr marL="285750" indent="-285750">
              <a:spcBef>
                <a:spcPct val="50000"/>
              </a:spcBef>
              <a:buFontTx/>
              <a:buChar char="-"/>
              <a:defRPr/>
            </a:pPr>
            <a:r>
              <a:rPr lang="de-DE" dirty="0">
                <a:cs typeface="Arial" pitchFamily="34" charset="0"/>
              </a:rPr>
              <a:t>Angebot-Nutzungs-Modell der Unterrichtswirksamkeit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(Helmke 2006)</a:t>
            </a:r>
            <a:endParaRPr lang="de-DE" sz="1400" dirty="0">
              <a:cs typeface="Arial" pitchFamily="34" charset="0"/>
            </a:endParaRPr>
          </a:p>
          <a:p>
            <a:pPr marL="285750" indent="-285750">
              <a:spcBef>
                <a:spcPct val="50000"/>
              </a:spcBef>
              <a:buFontTx/>
              <a:buChar char="-"/>
              <a:defRPr/>
            </a:pPr>
            <a:r>
              <a:rPr lang="de-DE" dirty="0">
                <a:cs typeface="Arial" pitchFamily="34" charset="0"/>
              </a:rPr>
              <a:t>Fächerübergreifende Merkmale zum guten Unterricht</a:t>
            </a:r>
          </a:p>
          <a:p>
            <a:pPr marL="285750" indent="-285750">
              <a:spcBef>
                <a:spcPct val="50000"/>
              </a:spcBef>
              <a:buFontTx/>
              <a:buChar char="-"/>
              <a:defRPr/>
            </a:pPr>
            <a:r>
              <a:rPr lang="de-DE" dirty="0">
                <a:cs typeface="Arial" pitchFamily="34" charset="0"/>
              </a:rPr>
              <a:t>Modell zum Professionswissen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(Baumert &amp; </a:t>
            </a:r>
            <a:r>
              <a:rPr lang="de-DE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Kunter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2006)</a:t>
            </a:r>
          </a:p>
          <a:p>
            <a:pPr marL="285750" indent="-285750">
              <a:spcBef>
                <a:spcPct val="50000"/>
              </a:spcBef>
              <a:buFontTx/>
              <a:buChar char="-"/>
              <a:defRPr/>
            </a:pPr>
            <a:r>
              <a:rPr lang="de-DE" dirty="0">
                <a:cs typeface="Arial" pitchFamily="34" charset="0"/>
              </a:rPr>
              <a:t>Ergebnisse der Hattie-Studie</a:t>
            </a:r>
          </a:p>
          <a:p>
            <a:pPr marL="285750" indent="-285750">
              <a:spcBef>
                <a:spcPct val="50000"/>
              </a:spcBef>
              <a:buFontTx/>
              <a:buChar char="-"/>
              <a:defRPr/>
            </a:pPr>
            <a:r>
              <a:rPr lang="de-DE" dirty="0">
                <a:cs typeface="Arial" pitchFamily="34" charset="0"/>
              </a:rPr>
              <a:t>Bedeutung von Lerngerüsten</a:t>
            </a:r>
          </a:p>
          <a:p>
            <a:pPr>
              <a:spcBef>
                <a:spcPct val="50000"/>
              </a:spcBef>
              <a:defRPr/>
            </a:pPr>
            <a:r>
              <a:rPr lang="de-DE" dirty="0">
                <a:cs typeface="Arial" pitchFamily="34" charset="0"/>
              </a:rPr>
              <a:t>2.  Die gute Lehrerin, der gute Lehrer</a:t>
            </a:r>
          </a:p>
          <a:p>
            <a:pPr marL="285750" indent="-285750">
              <a:spcBef>
                <a:spcPct val="50000"/>
              </a:spcBef>
              <a:buFontTx/>
              <a:buChar char="-"/>
              <a:defRPr/>
            </a:pPr>
            <a:r>
              <a:rPr lang="de-DE" dirty="0">
                <a:cs typeface="Arial" pitchFamily="34" charset="0"/>
              </a:rPr>
              <a:t>Versuch einer Modellierung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(Meyer 2009, Köller &amp; Meyer 2013)</a:t>
            </a:r>
            <a:endParaRPr lang="de-DE" dirty="0">
              <a:cs typeface="Arial" pitchFamily="34" charset="0"/>
            </a:endParaRPr>
          </a:p>
        </p:txBody>
      </p:sp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1266" y="1526739"/>
            <a:ext cx="1638752" cy="4320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270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2003754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1 | Forschungsstand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4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940068" y="929880"/>
            <a:ext cx="92759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accent5">
                    <a:lumMod val="50000"/>
                  </a:schemeClr>
                </a:solidFill>
              </a:rPr>
              <a:t>Angebot-Nutzungsmodell der Unterrichtswirksamkeit</a:t>
            </a:r>
            <a:endParaRPr lang="de-DE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Bild 2" descr="Angebot-Nutzungsmodell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068" y="1336479"/>
            <a:ext cx="7799508" cy="4937491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 rot="16200000">
            <a:off x="7405944" y="3565597"/>
            <a:ext cx="47482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Abb.: Helmke 2007</a:t>
            </a:r>
          </a:p>
        </p:txBody>
      </p:sp>
    </p:spTree>
    <p:extLst>
      <p:ext uri="{BB962C8B-B14F-4D97-AF65-F5344CB8AC3E}">
        <p14:creationId xmlns:p14="http://schemas.microsoft.com/office/powerpoint/2010/main" val="594952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2003754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1 | Forschungsstand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5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940068" y="929880"/>
            <a:ext cx="92759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accent5">
                    <a:lumMod val="50000"/>
                  </a:schemeClr>
                </a:solidFill>
              </a:rPr>
              <a:t>Angebot-Nutzungsmodell der Unterrichtswirksamkeit</a:t>
            </a:r>
            <a:endParaRPr lang="de-DE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3635896" y="1412776"/>
            <a:ext cx="5256584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de-DE" sz="1700" b="1" dirty="0">
                <a:cs typeface="Arial" pitchFamily="34" charset="0"/>
              </a:rPr>
              <a:t>Schulische Leistungen: </a:t>
            </a:r>
            <a:r>
              <a:rPr lang="de-DE" sz="1700" dirty="0">
                <a:cs typeface="Arial" pitchFamily="34" charset="0"/>
              </a:rPr>
              <a:t>Ergebnis des Zusammenspiels einer Reihe von Faktoren, von denen Unterricht einer, aber quantitativ nicht der wichtigste ist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de-DE" sz="1700" b="1" dirty="0">
                <a:cs typeface="Arial" pitchFamily="34" charset="0"/>
              </a:rPr>
              <a:t>Reziproke Sichtweise von Angebot und Nutzung: </a:t>
            </a:r>
            <a:r>
              <a:rPr lang="de-DE" sz="1700" dirty="0">
                <a:cs typeface="Arial" pitchFamily="34" charset="0"/>
              </a:rPr>
              <a:t>Nicht nur der Lehrer macht ein „Angebot“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de-DE" sz="1700" b="1" dirty="0">
                <a:cs typeface="Arial" pitchFamily="34" charset="0"/>
              </a:rPr>
              <a:t>Rolle der Lehrperson: </a:t>
            </a:r>
            <a:r>
              <a:rPr lang="de-DE" sz="1700" dirty="0">
                <a:cs typeface="Arial" pitchFamily="34" charset="0"/>
              </a:rPr>
              <a:t>vier grundlegende Kompetenzen: fachliche, didaktische, diagnostische und Klassenführungskompetenz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de-DE" sz="1700" b="1" dirty="0">
                <a:cs typeface="Arial" pitchFamily="34" charset="0"/>
              </a:rPr>
              <a:t>Rolle des Vorkenntnisniveaus:</a:t>
            </a:r>
            <a:r>
              <a:rPr lang="de-DE" sz="1700" dirty="0">
                <a:cs typeface="Arial" pitchFamily="34" charset="0"/>
              </a:rPr>
              <a:t> Schulleistungen oder andere Ziele sind auch immer Eingangsbedingung für den darauf folgenden Unterricht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de-DE" sz="1700" b="1" dirty="0">
                <a:cs typeface="Arial" pitchFamily="34" charset="0"/>
              </a:rPr>
              <a:t>Wechselseitige </a:t>
            </a:r>
            <a:r>
              <a:rPr lang="de-DE" sz="1700" b="1" dirty="0" err="1">
                <a:cs typeface="Arial" pitchFamily="34" charset="0"/>
              </a:rPr>
              <a:t>Kompensierbarkeit</a:t>
            </a:r>
            <a:r>
              <a:rPr lang="de-DE" sz="1700" b="1" dirty="0">
                <a:cs typeface="Arial" pitchFamily="34" charset="0"/>
              </a:rPr>
              <a:t>: </a:t>
            </a:r>
            <a:r>
              <a:rPr lang="de-DE" sz="1700" dirty="0">
                <a:cs typeface="Arial" pitchFamily="34" charset="0"/>
              </a:rPr>
              <a:t>Schwächen bei manchen Merkmalen durch Stärken bei anderen Merkmalen </a:t>
            </a:r>
            <a:r>
              <a:rPr lang="de-DE" sz="1700" dirty="0" err="1">
                <a:cs typeface="Arial" pitchFamily="34" charset="0"/>
              </a:rPr>
              <a:t>kompensierbar</a:t>
            </a:r>
            <a:endParaRPr lang="de-DE" sz="1700" dirty="0">
              <a:cs typeface="Arial" pitchFamily="34" charset="0"/>
            </a:endParaRP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de-DE" sz="1700" b="1" dirty="0">
                <a:cs typeface="Arial" pitchFamily="34" charset="0"/>
              </a:rPr>
              <a:t>Qualitätsmerkmale abhängig vom Zielkriterium: </a:t>
            </a:r>
            <a:r>
              <a:rPr lang="de-DE" sz="1700" dirty="0">
                <a:cs typeface="Arial" pitchFamily="34" charset="0"/>
              </a:rPr>
              <a:t>Nicht alle Qualitätsmerkmale sind immer gleich wichtig</a:t>
            </a:r>
          </a:p>
        </p:txBody>
      </p:sp>
      <p:pic>
        <p:nvPicPr>
          <p:cNvPr id="16" name="Picture 2" descr="http://www.bosseschule.de/upload/bilder/zahnra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289" y="2449020"/>
            <a:ext cx="2481496" cy="2546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hteck 16"/>
          <p:cNvSpPr/>
          <p:nvPr/>
        </p:nvSpPr>
        <p:spPr>
          <a:xfrm rot="16200000">
            <a:off x="8366472" y="3583579"/>
            <a:ext cx="47482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Abb.: http://www.bosseschule.de/schulprogramm/index.html</a:t>
            </a:r>
          </a:p>
        </p:txBody>
      </p:sp>
    </p:spTree>
    <p:extLst>
      <p:ext uri="{BB962C8B-B14F-4D97-AF65-F5344CB8AC3E}">
        <p14:creationId xmlns:p14="http://schemas.microsoft.com/office/powerpoint/2010/main" val="1789899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2003754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1 | Forschungsstand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6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940068" y="929880"/>
            <a:ext cx="92759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accent5">
                    <a:lumMod val="50000"/>
                  </a:schemeClr>
                </a:solidFill>
              </a:rPr>
              <a:t>Fächerübergreifende Merkmale für Unterrichtsqualität</a:t>
            </a:r>
            <a:endParaRPr lang="de-DE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Bild 2"/>
          <p:cNvPicPr>
            <a:picLocks noChangeAspect="1"/>
          </p:cNvPicPr>
          <p:nvPr/>
        </p:nvPicPr>
        <p:blipFill rotWithShape="1">
          <a:blip r:embed="rId3"/>
          <a:srcRect l="674" t="9216"/>
          <a:stretch/>
        </p:blipFill>
        <p:spPr>
          <a:xfrm>
            <a:off x="940068" y="1437398"/>
            <a:ext cx="8064896" cy="4854145"/>
          </a:xfrm>
          <a:prstGeom prst="rect">
            <a:avLst/>
          </a:prstGeom>
        </p:spPr>
      </p:pic>
      <p:sp>
        <p:nvSpPr>
          <p:cNvPr id="14" name="Ellipse 13"/>
          <p:cNvSpPr/>
          <p:nvPr/>
        </p:nvSpPr>
        <p:spPr>
          <a:xfrm>
            <a:off x="1348408" y="1374100"/>
            <a:ext cx="2376264" cy="758756"/>
          </a:xfrm>
          <a:prstGeom prst="ellipse">
            <a:avLst/>
          </a:prstGeom>
          <a:noFill/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14"/>
          <p:cNvSpPr/>
          <p:nvPr/>
        </p:nvSpPr>
        <p:spPr>
          <a:xfrm>
            <a:off x="1425289" y="2778492"/>
            <a:ext cx="2376264" cy="264180"/>
          </a:xfrm>
          <a:prstGeom prst="ellipse">
            <a:avLst/>
          </a:prstGeom>
          <a:noFill/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/>
          <p:cNvSpPr/>
          <p:nvPr/>
        </p:nvSpPr>
        <p:spPr>
          <a:xfrm>
            <a:off x="715576" y="4945360"/>
            <a:ext cx="3744416" cy="1359084"/>
          </a:xfrm>
          <a:prstGeom prst="ellipse">
            <a:avLst/>
          </a:prstGeom>
          <a:noFill/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/>
          <p:cNvSpPr txBox="1"/>
          <p:nvPr/>
        </p:nvSpPr>
        <p:spPr>
          <a:xfrm>
            <a:off x="4248160" y="5937600"/>
            <a:ext cx="302433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dirty="0">
                <a:solidFill>
                  <a:schemeClr val="accent1"/>
                </a:solidFill>
              </a:rPr>
              <a:t>konstruktive Unterstützung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7815724" y="6050395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(vgl. Köller &amp; Meyer 2013, S. 2f.)</a:t>
            </a:r>
          </a:p>
        </p:txBody>
      </p:sp>
    </p:spTree>
    <p:extLst>
      <p:ext uri="{BB962C8B-B14F-4D97-AF65-F5344CB8AC3E}">
        <p14:creationId xmlns:p14="http://schemas.microsoft.com/office/powerpoint/2010/main" val="14178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5342103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1 | Forschungsstand – naturwissenschaftlicher Unterricht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7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940068" y="929880"/>
            <a:ext cx="92759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accent5">
                    <a:lumMod val="50000"/>
                  </a:schemeClr>
                </a:solidFill>
              </a:rPr>
              <a:t>Professionswissen der Lehrkräfte als Voraussetzung für guten Unterricht </a:t>
            </a:r>
            <a:endParaRPr lang="de-DE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05" t="13066" r="43524" b="17572"/>
          <a:stretch/>
        </p:blipFill>
        <p:spPr>
          <a:xfrm>
            <a:off x="940068" y="1688058"/>
            <a:ext cx="3768618" cy="30148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2" descr="http://www.zg.ch/behoerden/direktion-fur-bildung-und-kultur/schulinfo/fokus/gute-schule-2014-durch-gute-lehrerinnen-und-lehrer/modell-professioneller-handlungskompetenz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7870" y="2029672"/>
            <a:ext cx="6127672" cy="474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hteck 14"/>
          <p:cNvSpPr/>
          <p:nvPr/>
        </p:nvSpPr>
        <p:spPr>
          <a:xfrm>
            <a:off x="5285239" y="1495165"/>
            <a:ext cx="3104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>
                <a:cs typeface="Arial" pitchFamily="34" charset="0"/>
              </a:rPr>
              <a:t>Modell zum Professionswissen</a:t>
            </a:r>
            <a:endParaRPr lang="de-DE" dirty="0"/>
          </a:p>
        </p:txBody>
      </p:sp>
      <p:sp>
        <p:nvSpPr>
          <p:cNvPr id="16" name="Rechteck 15"/>
          <p:cNvSpPr/>
          <p:nvPr/>
        </p:nvSpPr>
        <p:spPr>
          <a:xfrm rot="16200000">
            <a:off x="9039936" y="3586236"/>
            <a:ext cx="47482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Baumert &amp; </a:t>
            </a:r>
            <a:r>
              <a:rPr lang="de-DE" sz="1200" dirty="0" err="1">
                <a:solidFill>
                  <a:schemeClr val="bg1">
                    <a:lumMod val="65000"/>
                  </a:schemeClr>
                </a:solidFill>
              </a:rPr>
              <a:t>Kunter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2006</a:t>
            </a:r>
          </a:p>
        </p:txBody>
      </p:sp>
      <p:sp>
        <p:nvSpPr>
          <p:cNvPr id="17" name="Rechteck 16"/>
          <p:cNvSpPr/>
          <p:nvPr/>
        </p:nvSpPr>
        <p:spPr>
          <a:xfrm>
            <a:off x="940068" y="5821843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https://www.mpib-berlin.mpg.de/coactiv/index.html</a:t>
            </a:r>
          </a:p>
        </p:txBody>
      </p:sp>
    </p:spTree>
    <p:extLst>
      <p:ext uri="{BB962C8B-B14F-4D97-AF65-F5344CB8AC3E}">
        <p14:creationId xmlns:p14="http://schemas.microsoft.com/office/powerpoint/2010/main" val="2439397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9178771" y="6356350"/>
            <a:ext cx="2743200" cy="365125"/>
          </a:xfrm>
        </p:spPr>
        <p:txBody>
          <a:bodyPr/>
          <a:lstStyle/>
          <a:p>
            <a:fld id="{CC948FE7-82B2-4A11-AC89-C8A80A956ECC}" type="slidenum">
              <a:rPr lang="de-DE" smtClean="0"/>
              <a:t>8</a:t>
            </a:fld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611560" y="328382"/>
            <a:ext cx="4370492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dirty="0">
                <a:solidFill>
                  <a:schemeClr val="bg1">
                    <a:lumMod val="65000"/>
                  </a:schemeClr>
                </a:solidFill>
              </a:rPr>
              <a:t>1 | Wissen und Orientierungen von Lehrkräften</a:t>
            </a:r>
          </a:p>
        </p:txBody>
      </p:sp>
      <p:sp>
        <p:nvSpPr>
          <p:cNvPr id="2" name="Rechteck 1"/>
          <p:cNvSpPr/>
          <p:nvPr/>
        </p:nvSpPr>
        <p:spPr>
          <a:xfrm>
            <a:off x="1021973" y="961661"/>
            <a:ext cx="10805265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de-DE" b="1" dirty="0">
                <a:solidFill>
                  <a:schemeClr val="accent1">
                    <a:lumMod val="75000"/>
                  </a:schemeClr>
                </a:solidFill>
              </a:rPr>
              <a:t>Subjektive Theorien 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de-DE" dirty="0"/>
              <a:t>langfristig entwickelte individuelle Elemente der Wissensorganisation </a:t>
            </a:r>
          </a:p>
          <a:p>
            <a:pPr marL="631825" indent="-361950" hangingPunct="0">
              <a:spcAft>
                <a:spcPts val="600"/>
              </a:spcAft>
              <a:buFont typeface="Wingdings 3" panose="05040102010807070707" pitchFamily="18" charset="2"/>
              <a:buChar char=""/>
            </a:pPr>
            <a:r>
              <a:rPr lang="de-DE" dirty="0"/>
              <a:t>Beeinflussung der Zielvorstellungen  und Unterrichtsführung von Lehrkräften </a:t>
            </a:r>
            <a:r>
              <a:rPr lang="de-DE" sz="1400" dirty="0">
                <a:solidFill>
                  <a:schemeClr val="bg1">
                    <a:lumMod val="65000"/>
                  </a:schemeClr>
                </a:solidFill>
              </a:rPr>
              <a:t>(vgl. Dann, 2000, 87)</a:t>
            </a:r>
            <a:r>
              <a:rPr lang="de-DE" dirty="0"/>
              <a:t>. unterschiedliche Konzepte zum Lehren und Lernen vorliegen</a:t>
            </a:r>
          </a:p>
          <a:p>
            <a:pPr marL="342900" indent="-342900" hangingPunct="0">
              <a:buAutoNum type="alphaLcPeriod"/>
            </a:pPr>
            <a:r>
              <a:rPr lang="de-DE" i="1" dirty="0" err="1"/>
              <a:t>construction</a:t>
            </a:r>
            <a:r>
              <a:rPr lang="de-DE" i="1" dirty="0"/>
              <a:t> </a:t>
            </a:r>
            <a:r>
              <a:rPr lang="de-DE" i="1" dirty="0" err="1"/>
              <a:t>view</a:t>
            </a:r>
            <a:r>
              <a:rPr lang="de-DE" i="1" dirty="0"/>
              <a:t> </a:t>
            </a:r>
            <a:r>
              <a:rPr lang="de-DE" sz="1400" dirty="0">
                <a:solidFill>
                  <a:schemeClr val="bg1">
                    <a:lumMod val="65000"/>
                  </a:schemeClr>
                </a:solidFill>
              </a:rPr>
              <a:t>(vgl. </a:t>
            </a:r>
            <a:r>
              <a:rPr lang="de-DE" sz="1400" dirty="0" err="1">
                <a:solidFill>
                  <a:schemeClr val="bg1">
                    <a:lumMod val="65000"/>
                  </a:schemeClr>
                </a:solidFill>
              </a:rPr>
              <a:t>Dubberke</a:t>
            </a:r>
            <a:r>
              <a:rPr lang="de-DE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de-DE" sz="1400" dirty="0" err="1">
                <a:solidFill>
                  <a:schemeClr val="bg1">
                    <a:lumMod val="65000"/>
                  </a:schemeClr>
                </a:solidFill>
              </a:rPr>
              <a:t>Kunter</a:t>
            </a:r>
            <a:r>
              <a:rPr lang="de-DE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de-DE" sz="1400" dirty="0" err="1">
                <a:solidFill>
                  <a:schemeClr val="bg1">
                    <a:lumMod val="65000"/>
                  </a:schemeClr>
                </a:solidFill>
              </a:rPr>
              <a:t>McElvany</a:t>
            </a:r>
            <a:r>
              <a:rPr lang="de-DE" sz="1400" dirty="0">
                <a:solidFill>
                  <a:schemeClr val="bg1">
                    <a:lumMod val="65000"/>
                  </a:schemeClr>
                </a:solidFill>
              </a:rPr>
              <a:t>, Brunner &amp; Baumert, 2008, 194)</a:t>
            </a:r>
          </a:p>
          <a:p>
            <a:pPr marL="631825" indent="-361950" hangingPunct="0">
              <a:spcAft>
                <a:spcPts val="600"/>
              </a:spcAft>
              <a:buFont typeface="Wingdings 3" panose="05040102010807070707" pitchFamily="18" charset="2"/>
              <a:buChar char=""/>
            </a:pPr>
            <a:r>
              <a:rPr lang="de-DE" dirty="0"/>
              <a:t>Präferenz, verständnisevozierende Aufgaben zu formulieren und das Lernen als interaktiven Diskurs mit subjektiven Problemlöseprozessen zu sehen, was bis auf die Ebene des Schülerlernens fortwirken kann </a:t>
            </a:r>
            <a:r>
              <a:rPr lang="de-DE" sz="1400" dirty="0">
                <a:solidFill>
                  <a:schemeClr val="bg1">
                    <a:lumMod val="65000"/>
                  </a:schemeClr>
                </a:solidFill>
              </a:rPr>
              <a:t>(vgl. Baumert &amp; </a:t>
            </a:r>
            <a:r>
              <a:rPr lang="de-DE" sz="1400" dirty="0" err="1">
                <a:solidFill>
                  <a:schemeClr val="bg1">
                    <a:lumMod val="65000"/>
                  </a:schemeClr>
                </a:solidFill>
              </a:rPr>
              <a:t>Kunter</a:t>
            </a:r>
            <a:r>
              <a:rPr lang="de-DE" sz="1400" dirty="0">
                <a:solidFill>
                  <a:schemeClr val="bg1">
                    <a:lumMod val="65000"/>
                  </a:schemeClr>
                </a:solidFill>
              </a:rPr>
              <a:t>, 2006, 500)</a:t>
            </a:r>
          </a:p>
          <a:p>
            <a:pPr marL="342900" indent="-342900" hangingPunct="0">
              <a:buFont typeface="+mj-lt"/>
              <a:buAutoNum type="alphaLcPeriod" startAt="2"/>
            </a:pPr>
            <a:r>
              <a:rPr lang="de-DE" i="1" dirty="0" err="1"/>
              <a:t>transmission</a:t>
            </a:r>
            <a:r>
              <a:rPr lang="de-DE" i="1" dirty="0"/>
              <a:t> </a:t>
            </a:r>
            <a:r>
              <a:rPr lang="de-DE" i="1" dirty="0" err="1"/>
              <a:t>view</a:t>
            </a:r>
            <a:endParaRPr lang="de-DE" dirty="0"/>
          </a:p>
          <a:p>
            <a:pPr marL="631825" indent="-361950" hangingPunct="0">
              <a:spcAft>
                <a:spcPts val="600"/>
              </a:spcAft>
              <a:buFont typeface="Wingdings 3" panose="05040102010807070707" pitchFamily="18" charset="2"/>
              <a:buChar char=""/>
            </a:pPr>
            <a:r>
              <a:rPr lang="de-DE" dirty="0"/>
              <a:t>Präferenz der Lehrperson, sich selbst als Experte/Expertin, als Vermittler/in von Wissensinhalten zu sehen, gewissermaßen in die Köpfe der Schüler/innen hinein, Wissen zu transferieren</a:t>
            </a:r>
            <a:endParaRPr lang="de-DE" b="1" dirty="0">
              <a:solidFill>
                <a:schemeClr val="accent1">
                  <a:lumMod val="75000"/>
                </a:schemeClr>
              </a:solidFill>
            </a:endParaRPr>
          </a:p>
          <a:p>
            <a:pPr hangingPunct="0"/>
            <a:r>
              <a:rPr lang="de-DE" b="1" dirty="0">
                <a:solidFill>
                  <a:schemeClr val="accent1">
                    <a:lumMod val="75000"/>
                  </a:schemeClr>
                </a:solidFill>
              </a:rPr>
              <a:t>Epistemologische Überzeugungen 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de-DE" dirty="0"/>
              <a:t>zur  „Struktur  des  Wissens“ </a:t>
            </a:r>
            <a:r>
              <a:rPr lang="de-DE" sz="1400" dirty="0">
                <a:solidFill>
                  <a:schemeClr val="bg1">
                    <a:lumMod val="65000"/>
                  </a:schemeClr>
                </a:solidFill>
              </a:rPr>
              <a:t>(Helmke  2012, 113)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de-DE" dirty="0"/>
              <a:t>zum  Prozess  des  Wissenserwerbs  im  Allgemeinen  </a:t>
            </a:r>
            <a:r>
              <a:rPr lang="de-DE" sz="1400" dirty="0">
                <a:solidFill>
                  <a:schemeClr val="bg1">
                    <a:lumMod val="65000"/>
                  </a:schemeClr>
                </a:solidFill>
              </a:rPr>
              <a:t>(vgl. Baumert &amp; </a:t>
            </a:r>
            <a:r>
              <a:rPr lang="de-DE" sz="1400" dirty="0" err="1">
                <a:solidFill>
                  <a:schemeClr val="bg1">
                    <a:lumMod val="65000"/>
                  </a:schemeClr>
                </a:solidFill>
              </a:rPr>
              <a:t>Kunter</a:t>
            </a:r>
            <a:r>
              <a:rPr lang="de-DE" sz="1400" dirty="0">
                <a:solidFill>
                  <a:schemeClr val="bg1">
                    <a:lumMod val="65000"/>
                  </a:schemeClr>
                </a:solidFill>
              </a:rPr>
              <a:t>, 2006, 498)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de-DE" dirty="0"/>
              <a:t>Ansichten zu „Wesen und Struktur von Fächern“ </a:t>
            </a:r>
            <a:r>
              <a:rPr lang="de-DE" sz="1400" dirty="0">
                <a:solidFill>
                  <a:schemeClr val="bg1">
                    <a:lumMod val="65000"/>
                  </a:schemeClr>
                </a:solidFill>
              </a:rPr>
              <a:t>(ebd., 486) </a:t>
            </a:r>
          </a:p>
          <a:p>
            <a:pPr hangingPunct="0"/>
            <a:endParaRPr lang="de-DE" dirty="0"/>
          </a:p>
          <a:p>
            <a:pPr marL="631825" indent="-361950" hangingPunct="0">
              <a:spcAft>
                <a:spcPts val="600"/>
              </a:spcAft>
              <a:buFont typeface="Wingdings 3" panose="05040102010807070707" pitchFamily="18" charset="2"/>
              <a:buChar char=""/>
            </a:pPr>
            <a:r>
              <a:rPr lang="de-DE" dirty="0"/>
              <a:t>individuell verfügbares Fachverständnis, Vor-Strukturierung der Art der Weltbegegnung</a:t>
            </a:r>
          </a:p>
          <a:p>
            <a:pPr marL="631825" indent="-361950" hangingPunct="0">
              <a:spcAft>
                <a:spcPts val="600"/>
              </a:spcAft>
              <a:buFont typeface="Wingdings 3" panose="05040102010807070707" pitchFamily="18" charset="2"/>
              <a:buChar char=""/>
            </a:pPr>
            <a:r>
              <a:rPr lang="de-DE" dirty="0"/>
              <a:t>von großer handlungsleitender Relevanz für das pädagogische Handeln im Unterricht</a:t>
            </a:r>
          </a:p>
        </p:txBody>
      </p:sp>
      <p:cxnSp>
        <p:nvCxnSpPr>
          <p:cNvPr id="13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9641550" y="7015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pic>
        <p:nvPicPr>
          <p:cNvPr id="15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Denken fördern im Ethikunterricht – Aufgabenkultur I 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172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4322209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1 | Forschungsstand – Wirksamkeitsforschung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9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940068" y="929880"/>
            <a:ext cx="92759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Hattie-Studie | </a:t>
            </a:r>
            <a:r>
              <a:rPr lang="de-DE" sz="2000" b="1" dirty="0" err="1">
                <a:solidFill>
                  <a:schemeClr val="accent5">
                    <a:lumMod val="75000"/>
                  </a:schemeClr>
                </a:solidFill>
              </a:rPr>
              <a:t>What</a:t>
            </a:r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de-DE" sz="2000" b="1" dirty="0" err="1">
                <a:solidFill>
                  <a:schemeClr val="accent5">
                    <a:lumMod val="75000"/>
                  </a:schemeClr>
                </a:solidFill>
              </a:rPr>
              <a:t>works</a:t>
            </a:r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de-DE" sz="2000" b="1" dirty="0" err="1">
                <a:solidFill>
                  <a:schemeClr val="accent5">
                    <a:lumMod val="75000"/>
                  </a:schemeClr>
                </a:solidFill>
              </a:rPr>
              <a:t>best</a:t>
            </a:r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? | </a:t>
            </a:r>
            <a:r>
              <a:rPr lang="de-DE" sz="2000" b="1" dirty="0" err="1">
                <a:solidFill>
                  <a:schemeClr val="accent5">
                    <a:lumMod val="75000"/>
                  </a:schemeClr>
                </a:solidFill>
              </a:rPr>
              <a:t>Hattie‘s</a:t>
            </a:r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de-DE" sz="2000" b="1" dirty="0" err="1">
                <a:solidFill>
                  <a:schemeClr val="accent5">
                    <a:lumMod val="75000"/>
                  </a:schemeClr>
                </a:solidFill>
              </a:rPr>
              <a:t>list</a:t>
            </a:r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de-DE" sz="2000" b="1" dirty="0" err="1">
                <a:solidFill>
                  <a:schemeClr val="accent5">
                    <a:lumMod val="75000"/>
                  </a:schemeClr>
                </a:solidFill>
              </a:rPr>
              <a:t>of</a:t>
            </a:r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de-DE" sz="2000" b="1" dirty="0" err="1">
                <a:solidFill>
                  <a:schemeClr val="accent5">
                    <a:lumMod val="75000"/>
                  </a:schemeClr>
                </a:solidFill>
              </a:rPr>
              <a:t>greatest</a:t>
            </a:r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de-DE" sz="2000" b="1" dirty="0" err="1">
                <a:solidFill>
                  <a:schemeClr val="accent5">
                    <a:lumMod val="75000"/>
                  </a:schemeClr>
                </a:solidFill>
              </a:rPr>
              <a:t>effects</a:t>
            </a:r>
            <a:r>
              <a:rPr lang="de-DE" sz="2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de-DE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 rot="16200000">
            <a:off x="7494050" y="336656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https://www.mpib-berlin.mpg.de/coactiv/index.html</a:t>
            </a:r>
          </a:p>
        </p:txBody>
      </p:sp>
      <p:pic>
        <p:nvPicPr>
          <p:cNvPr id="19" name="Picture 2" descr="http://resources3.news.com.au/images/2014/07/18/1226994/087439-9613e0dc-0cce-11e4-8cae-080f88f8b5d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420" t="7829" r="19362" b="9549"/>
          <a:stretch/>
        </p:blipFill>
        <p:spPr bwMode="auto">
          <a:xfrm>
            <a:off x="1043608" y="1700808"/>
            <a:ext cx="915044" cy="11438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0" name="Rechteck 19"/>
          <p:cNvSpPr/>
          <p:nvPr/>
        </p:nvSpPr>
        <p:spPr>
          <a:xfrm>
            <a:off x="2230241" y="1623444"/>
            <a:ext cx="5832648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de-DE" sz="1700" b="1" dirty="0">
                <a:latin typeface="+mj-lt"/>
                <a:cs typeface="Arial" pitchFamily="34" charset="0"/>
              </a:rPr>
              <a:t>Meta-Meta-Analyse: </a:t>
            </a:r>
            <a:r>
              <a:rPr lang="de-DE" sz="1700" dirty="0">
                <a:latin typeface="+mj-lt"/>
                <a:cs typeface="Arial" pitchFamily="34" charset="0"/>
              </a:rPr>
              <a:t>Ergebnis des Vergleichs von 900 Meta-Analysen, Basis von 51.000 einzelnen quantitativen Studien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de-DE" sz="1700" b="1" dirty="0">
                <a:latin typeface="+mj-lt"/>
                <a:cs typeface="Arial" pitchFamily="34" charset="0"/>
              </a:rPr>
              <a:t>Ermittlung von Effekt-Stärken:</a:t>
            </a:r>
            <a:endParaRPr lang="de-DE" sz="1700" dirty="0">
              <a:latin typeface="+mj-lt"/>
              <a:cs typeface="Arial" pitchFamily="34" charset="0"/>
            </a:endParaRP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de-DE" sz="1700" b="1" dirty="0">
              <a:latin typeface="+mj-lt"/>
              <a:cs typeface="Arial" pitchFamily="34" charset="0"/>
            </a:endParaRP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de-DE" sz="1700" b="1" dirty="0">
              <a:latin typeface="+mj-lt"/>
              <a:cs typeface="Arial" pitchFamily="34" charset="0"/>
            </a:endParaRP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de-DE" sz="1700" b="1" dirty="0">
              <a:latin typeface="+mj-lt"/>
              <a:cs typeface="Arial" pitchFamily="34" charset="0"/>
            </a:endParaRP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de-DE" sz="1700" b="1" dirty="0">
              <a:latin typeface="+mj-lt"/>
              <a:cs typeface="Arial" pitchFamily="34" charset="0"/>
            </a:endParaRP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de-DE" sz="1700" b="1" dirty="0">
              <a:latin typeface="+mj-lt"/>
              <a:cs typeface="Arial" pitchFamily="34" charset="0"/>
            </a:endParaRP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de-DE" sz="1700" b="1" dirty="0">
              <a:latin typeface="+mj-lt"/>
              <a:cs typeface="Arial" pitchFamily="34" charset="0"/>
            </a:endParaRP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de-DE" sz="1700" b="1" dirty="0">
              <a:latin typeface="+mj-lt"/>
              <a:cs typeface="Arial" pitchFamily="34" charset="0"/>
            </a:endParaRPr>
          </a:p>
          <a:p>
            <a:pPr marL="271463">
              <a:spcAft>
                <a:spcPts val="600"/>
              </a:spcAft>
            </a:pPr>
            <a:r>
              <a:rPr lang="de-DE" sz="1700" dirty="0">
                <a:latin typeface="+mj-lt"/>
                <a:cs typeface="Arial" pitchFamily="34" charset="0"/>
              </a:rPr>
              <a:t>-&gt; Sortierung von 150 von ihm erfassten Variablen zur Unterrichtsqualität von Platz 1 bis Platz 150, </a:t>
            </a:r>
          </a:p>
          <a:p>
            <a:pPr marL="271463">
              <a:spcAft>
                <a:spcPts val="600"/>
              </a:spcAft>
            </a:pPr>
            <a:r>
              <a:rPr lang="de-DE" sz="1500" i="1" dirty="0">
                <a:latin typeface="+mj-lt"/>
                <a:cs typeface="Arial" pitchFamily="34" charset="0"/>
              </a:rPr>
              <a:t>z.B. Einfluss des Elternhauses, kooperatives Lernen, altersgemischte Lerngruppen, konstruktive Rückmeldung etc.</a:t>
            </a:r>
          </a:p>
          <a:p>
            <a:pPr marL="271463">
              <a:spcAft>
                <a:spcPts val="600"/>
              </a:spcAft>
            </a:pPr>
            <a:endParaRPr lang="de-DE" sz="1700" dirty="0">
              <a:latin typeface="+mj-lt"/>
              <a:cs typeface="Arial" pitchFamily="34" charset="0"/>
            </a:endParaRPr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768" y="2606485"/>
            <a:ext cx="6374648" cy="1240636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3768" y="3901402"/>
            <a:ext cx="6374648" cy="96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643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4322209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1 | Forschungsstand – Wirksamkeitsforschung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10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940068" y="929880"/>
            <a:ext cx="92759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Hattie-Studie - Oberflächenstrukturen des Unterrichts </a:t>
            </a:r>
            <a:r>
              <a:rPr lang="de-D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(vgl. Oser &amp; </a:t>
            </a:r>
            <a:r>
              <a:rPr lang="de-D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Baeriswyl</a:t>
            </a:r>
            <a:r>
              <a:rPr lang="de-D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2001</a:t>
            </a:r>
            <a:endParaRPr lang="de-DE" sz="20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Sortierung und Interpretation nach Köller &amp; Meyer 2013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338" y="1573447"/>
            <a:ext cx="5851590" cy="4965465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7075244" y="3671683"/>
            <a:ext cx="4971651" cy="47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764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4322209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1 | Forschungsstand – Wirksamkeitsforschung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11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940068" y="929880"/>
            <a:ext cx="92759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Hattie-Studie - Oberflächenstrukturen des Unterrichts </a:t>
            </a:r>
            <a:r>
              <a:rPr lang="de-D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(vgl. Oser &amp; </a:t>
            </a:r>
            <a:r>
              <a:rPr lang="de-D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Baeriswyl</a:t>
            </a:r>
            <a:r>
              <a:rPr lang="de-D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2001</a:t>
            </a:r>
            <a:endParaRPr lang="de-DE" sz="20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Sortierung und Interpretation nach Köller &amp; Meyer 2013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3"/>
          <a:srcRect r="774" b="65196"/>
          <a:stretch/>
        </p:blipFill>
        <p:spPr>
          <a:xfrm>
            <a:off x="3432628" y="1637766"/>
            <a:ext cx="5806300" cy="1664037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462" y="4499080"/>
            <a:ext cx="5688632" cy="659992"/>
          </a:xfrm>
          <a:prstGeom prst="rect">
            <a:avLst/>
          </a:prstGeom>
        </p:spPr>
      </p:pic>
      <p:sp>
        <p:nvSpPr>
          <p:cNvPr id="17" name="Rechteck 16"/>
          <p:cNvSpPr/>
          <p:nvPr/>
        </p:nvSpPr>
        <p:spPr>
          <a:xfrm>
            <a:off x="980164" y="3313276"/>
            <a:ext cx="9472969" cy="1515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300"/>
              </a:spcAft>
              <a:buFontTx/>
              <a:buChar char="-"/>
            </a:pPr>
            <a:r>
              <a:rPr lang="de-DE" sz="1700" dirty="0">
                <a:cs typeface="Arial" pitchFamily="34" charset="0"/>
              </a:rPr>
              <a:t>Hatties Analysen erheben nur einen Ist-Stand, sie analysieren nicht, welches Potenzial in einer didaktischen Maßnahme steckt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de-DE" sz="1700" dirty="0">
                <a:cs typeface="Arial" pitchFamily="34" charset="0"/>
              </a:rPr>
              <a:t>aus einem niedrigen Effekt-Stärken-Wert lässt sich nicht schließen, dass die didaktische Maßnahme per se unwirksam ist; Problem der Fokussierung im Versuchsaufbau auf eine Maßnahme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de-DE" sz="1700" dirty="0">
              <a:latin typeface="+mj-lt"/>
              <a:cs typeface="Arial" pitchFamily="34" charset="0"/>
            </a:endParaRPr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4074" y="5241745"/>
            <a:ext cx="7379840" cy="106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781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4322209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1 | Forschungsstand – Wirksamkeitsforschung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12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940068" y="929880"/>
            <a:ext cx="92759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Hattie-Studie - Oberflächenstrukturen des Unterrichts </a:t>
            </a:r>
            <a:r>
              <a:rPr lang="de-D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(vgl. Oser &amp; </a:t>
            </a:r>
            <a:r>
              <a:rPr lang="de-D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Baeriswyl</a:t>
            </a:r>
            <a:r>
              <a:rPr lang="de-D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2001</a:t>
            </a:r>
            <a:endParaRPr lang="de-DE" sz="20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Sortierung und Interpretation nach Köller &amp; Meyer 2013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361" y="1892622"/>
            <a:ext cx="7970600" cy="1176338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857" y="3252843"/>
            <a:ext cx="7938074" cy="1728192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6242162" y="6138409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(vgl. Köller &amp; Meyer 2013, S. 8)</a:t>
            </a:r>
          </a:p>
        </p:txBody>
      </p:sp>
    </p:spTree>
    <p:extLst>
      <p:ext uri="{BB962C8B-B14F-4D97-AF65-F5344CB8AC3E}">
        <p14:creationId xmlns:p14="http://schemas.microsoft.com/office/powerpoint/2010/main" val="42120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13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940068" y="929880"/>
            <a:ext cx="92759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Grundformen des Unterrichts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(Meyer 2009)</a:t>
            </a:r>
          </a:p>
          <a:p>
            <a:endParaRPr lang="de-DE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3"/>
          <a:srcRect l="1369" t="2859" b="897"/>
          <a:stretch/>
        </p:blipFill>
        <p:spPr>
          <a:xfrm>
            <a:off x="3670101" y="1315932"/>
            <a:ext cx="5667478" cy="5408157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3860139" y="1377805"/>
            <a:ext cx="5004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dirty="0">
                <a:latin typeface="Algerian" panose="04020705040A02060702" pitchFamily="82" charset="0"/>
                <a:cs typeface="Arial" pitchFamily="34" charset="0"/>
              </a:rPr>
              <a:t>0.</a:t>
            </a:r>
            <a:r>
              <a:rPr lang="de-DE" dirty="0">
                <a:cs typeface="Arial" pitchFamily="34" charset="0"/>
              </a:rPr>
              <a:t> </a:t>
            </a:r>
            <a:endParaRPr lang="de-DE" dirty="0"/>
          </a:p>
        </p:txBody>
      </p:sp>
      <p:sp>
        <p:nvSpPr>
          <p:cNvPr id="15" name="Rechteck 14"/>
          <p:cNvSpPr/>
          <p:nvPr/>
        </p:nvSpPr>
        <p:spPr>
          <a:xfrm>
            <a:off x="1054212" y="2267024"/>
            <a:ext cx="2016224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1700" dirty="0">
                <a:cs typeface="Arial" pitchFamily="34" charset="0"/>
              </a:rPr>
              <a:t>Zuordnungskriterien zur Unterscheidung der vier Grund-formen 0, 1, 2, 3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de-DE" sz="1700" dirty="0">
                <a:cs typeface="Arial" pitchFamily="34" charset="0"/>
              </a:rPr>
              <a:t>Sozialformen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de-DE" sz="1700" dirty="0">
                <a:cs typeface="Arial" pitchFamily="34" charset="0"/>
              </a:rPr>
              <a:t>Rollen der Schüler/innen und Lehrkräfte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de-DE" sz="1700" dirty="0">
                <a:cs typeface="Arial" pitchFamily="34" charset="0"/>
              </a:rPr>
              <a:t>Niveau der Selbstregulation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de-DE" sz="1700" dirty="0">
              <a:latin typeface="+mj-lt"/>
              <a:cs typeface="Arial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611560" y="328382"/>
            <a:ext cx="5911426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1 | Forschungsstand – Modell der Grundformen des Unterrichts</a:t>
            </a:r>
          </a:p>
        </p:txBody>
      </p:sp>
    </p:spTree>
    <p:extLst>
      <p:ext uri="{BB962C8B-B14F-4D97-AF65-F5344CB8AC3E}">
        <p14:creationId xmlns:p14="http://schemas.microsoft.com/office/powerpoint/2010/main" val="4155924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5911426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1 | Forschungsstand – Modell der Grundformen des Unterrichts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14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940068" y="929880"/>
            <a:ext cx="92759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Grundformen des Unterrichts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(Meyer 2009)</a:t>
            </a:r>
          </a:p>
          <a:p>
            <a:endParaRPr lang="de-DE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69" t="2859" b="897"/>
          <a:stretch/>
        </p:blipFill>
        <p:spPr>
          <a:xfrm>
            <a:off x="6464679" y="1049831"/>
            <a:ext cx="3881587" cy="3703981"/>
          </a:xfrm>
          <a:prstGeom prst="rect">
            <a:avLst/>
          </a:prstGeom>
        </p:spPr>
      </p:pic>
      <p:sp>
        <p:nvSpPr>
          <p:cNvPr id="17" name="Rechteck 16"/>
          <p:cNvSpPr/>
          <p:nvPr/>
        </p:nvSpPr>
        <p:spPr>
          <a:xfrm>
            <a:off x="6464680" y="1049832"/>
            <a:ext cx="3786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>
                <a:latin typeface="Algerian" panose="04020705040A02060702" pitchFamily="82" charset="0"/>
                <a:cs typeface="Arial" pitchFamily="34" charset="0"/>
              </a:rPr>
              <a:t>0.</a:t>
            </a:r>
            <a:r>
              <a:rPr lang="de-DE" sz="1400" dirty="0">
                <a:cs typeface="Arial" pitchFamily="34" charset="0"/>
              </a:rPr>
              <a:t> </a:t>
            </a:r>
            <a:endParaRPr lang="de-DE" sz="1400" dirty="0"/>
          </a:p>
        </p:txBody>
      </p:sp>
      <p:sp>
        <p:nvSpPr>
          <p:cNvPr id="18" name="Rechteck 17"/>
          <p:cNvSpPr/>
          <p:nvPr/>
        </p:nvSpPr>
        <p:spPr>
          <a:xfrm>
            <a:off x="947167" y="1437398"/>
            <a:ext cx="5072633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700" dirty="0">
                <a:latin typeface="+mj-lt"/>
                <a:cs typeface="Arial" pitchFamily="34" charset="0"/>
              </a:rPr>
              <a:t>jede Grundform hat Stärken und Schwächen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(vgl. Köller &amp; Meyer 2013, S. 10f.)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700" dirty="0">
                <a:latin typeface="+mj-lt"/>
                <a:cs typeface="Arial" pitchFamily="34" charset="0"/>
              </a:rPr>
              <a:t>Jeder Grundform liegt eine andere Wahrnehmung der Lehrer*innen-Rolle zu Grunde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(vgl.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Köller &amp; Meyer 2013, S. 11f.)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700" dirty="0">
                <a:latin typeface="+mj-lt"/>
                <a:cs typeface="Arial" pitchFamily="34" charset="0"/>
              </a:rPr>
              <a:t>Grundformen stehen nicht isoliert nebeneinander – sie können sich gegenseitig ergänzen, aber auch behindern</a:t>
            </a:r>
          </a:p>
          <a:p>
            <a:pPr marL="271463">
              <a:spcAft>
                <a:spcPts val="600"/>
              </a:spcAft>
              <a:tabLst>
                <a:tab pos="271463" algn="l"/>
              </a:tabLst>
            </a:pPr>
            <a:r>
              <a:rPr lang="de-DE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Idealzustand: direkte Instruktion schafft Grundlagen für erfolgreichen kooperativen Unterricht; individualisierender Unterricht schafft Grundlagen für direkte Instruktion und kooperativen Unterricht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700" dirty="0">
                <a:latin typeface="+mj-lt"/>
                <a:cs typeface="Arial" pitchFamily="34" charset="0"/>
              </a:rPr>
              <a:t>Keine aktuellen Untersuchungen über prozentualen Anteil in Schulstufen und Schulformen Deutschlands; ideal wäre eine Drittelparität</a:t>
            </a:r>
          </a:p>
        </p:txBody>
      </p:sp>
    </p:spTree>
    <p:extLst>
      <p:ext uri="{BB962C8B-B14F-4D97-AF65-F5344CB8AC3E}">
        <p14:creationId xmlns:p14="http://schemas.microsoft.com/office/powerpoint/2010/main" val="746993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4322209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1 | Forschungsstand – Wirksamkeitsforschung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15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940068" y="929880"/>
            <a:ext cx="92759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Hattie-Studie - Tiefenstrukturmerkmale des Unterrichts </a:t>
            </a:r>
            <a:r>
              <a:rPr lang="de-D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(vgl. Oser &amp; </a:t>
            </a:r>
            <a:r>
              <a:rPr lang="de-D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Baeriswyl</a:t>
            </a:r>
            <a:r>
              <a:rPr lang="de-DE" sz="1200">
                <a:solidFill>
                  <a:schemeClr val="tx1">
                    <a:lumMod val="50000"/>
                    <a:lumOff val="50000"/>
                  </a:schemeClr>
                </a:solidFill>
              </a:rPr>
              <a:t> 2001)</a:t>
            </a:r>
            <a:endParaRPr lang="de-DE" sz="20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Sortierung und Interpretation nach Köller &amp; Meyer 2013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113" y="1652763"/>
            <a:ext cx="5810815" cy="1562863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113" y="3209891"/>
            <a:ext cx="5810815" cy="3252683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7207095" y="3771326"/>
            <a:ext cx="4494208" cy="37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97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4322209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1 | Forschungsstand – Wirksamkeitsforschung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16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940068" y="929880"/>
            <a:ext cx="92759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Gegenlesen der Tiefenstruktur-Merkmale des Unterrichts | Idealtypische Konstellationen von Unterricht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(s. </a:t>
            </a:r>
            <a:r>
              <a:rPr lang="de-DE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Antinomienansatz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nach </a:t>
            </a:r>
            <a:r>
              <a:rPr lang="de-DE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Oevermann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endParaRPr lang="de-DE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de-DE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3"/>
          <a:srcRect t="3818"/>
          <a:stretch/>
        </p:blipFill>
        <p:spPr>
          <a:xfrm>
            <a:off x="1672639" y="1642533"/>
            <a:ext cx="8216428" cy="479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997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4322209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1 | Forschungsstand – Wirksamkeitsforschung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17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940068" y="929880"/>
            <a:ext cx="92759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Gegenlesen der Tiefenstruktur-Merkmale des Unterrichts | Idealtypische Konstellationen von Unterricht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(Werner </a:t>
            </a:r>
            <a:r>
              <a:rPr lang="de-DE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Helsper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vgl. </a:t>
            </a:r>
            <a:r>
              <a:rPr lang="de-DE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Antinomienansatz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nach </a:t>
            </a:r>
            <a:r>
              <a:rPr lang="de-DE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Oevermann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endParaRPr lang="de-DE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de-DE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299" y="1613186"/>
            <a:ext cx="7025623" cy="477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25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4287649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1 | Forschungsstand – Lerngerüste | </a:t>
            </a:r>
            <a:r>
              <a:rPr lang="de-DE" sz="1700" b="1" dirty="0" err="1">
                <a:solidFill>
                  <a:srgbClr val="A40000"/>
                </a:solidFill>
              </a:rPr>
              <a:t>Scaffolds</a:t>
            </a:r>
            <a:endParaRPr lang="de-DE" sz="1700" b="1" dirty="0">
              <a:solidFill>
                <a:srgbClr val="A40000"/>
              </a:solidFill>
            </a:endParaRP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18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899592" y="830498"/>
            <a:ext cx="781188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100" b="1" dirty="0">
                <a:solidFill>
                  <a:schemeClr val="accent5">
                    <a:lumMod val="75000"/>
                  </a:schemeClr>
                </a:solidFill>
              </a:rPr>
              <a:t>Notwendigkeit von Lerngerüsten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(vgl. Köller &amp; Mayer 2013)</a:t>
            </a:r>
            <a:endParaRPr lang="de-DE" sz="21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190" y="1311788"/>
            <a:ext cx="6144498" cy="2565809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69" t="2859" b="897"/>
          <a:stretch/>
        </p:blipFill>
        <p:spPr>
          <a:xfrm>
            <a:off x="7581016" y="1067625"/>
            <a:ext cx="3510576" cy="3349946"/>
          </a:xfrm>
          <a:prstGeom prst="rect">
            <a:avLst/>
          </a:prstGeom>
        </p:spPr>
      </p:pic>
      <p:sp>
        <p:nvSpPr>
          <p:cNvPr id="17" name="Rechteck 16"/>
          <p:cNvSpPr/>
          <p:nvPr/>
        </p:nvSpPr>
        <p:spPr>
          <a:xfrm>
            <a:off x="7581016" y="935346"/>
            <a:ext cx="4058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dirty="0">
                <a:latin typeface="Algerian" panose="04020705040A02060702" pitchFamily="82" charset="0"/>
                <a:cs typeface="Arial" pitchFamily="34" charset="0"/>
              </a:rPr>
              <a:t>0.</a:t>
            </a:r>
            <a:r>
              <a:rPr lang="de-DE" sz="1600" dirty="0">
                <a:cs typeface="Arial" pitchFamily="34" charset="0"/>
              </a:rPr>
              <a:t> </a:t>
            </a:r>
            <a:endParaRPr lang="de-DE" sz="1600" dirty="0"/>
          </a:p>
        </p:txBody>
      </p:sp>
      <p:sp>
        <p:nvSpPr>
          <p:cNvPr id="18" name="Rechteck 17"/>
          <p:cNvSpPr/>
          <p:nvPr/>
        </p:nvSpPr>
        <p:spPr>
          <a:xfrm>
            <a:off x="907299" y="3877598"/>
            <a:ext cx="781188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100" b="1" dirty="0">
                <a:solidFill>
                  <a:schemeClr val="accent5">
                    <a:lumMod val="75000"/>
                  </a:schemeClr>
                </a:solidFill>
              </a:rPr>
              <a:t>Zwischenfazit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(vgl. Köller &amp; Mayer 2013, S. 15)</a:t>
            </a:r>
            <a:endParaRPr lang="de-DE" sz="21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457" y="4293096"/>
            <a:ext cx="8607389" cy="197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884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4287649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1 | Forschungsstand – Lerngerüste | </a:t>
            </a:r>
            <a:r>
              <a:rPr lang="de-DE" sz="1700" b="1" dirty="0" err="1">
                <a:solidFill>
                  <a:srgbClr val="A40000"/>
                </a:solidFill>
              </a:rPr>
              <a:t>Scaffolds</a:t>
            </a:r>
            <a:endParaRPr lang="de-DE" sz="1700" b="1" dirty="0">
              <a:solidFill>
                <a:srgbClr val="A40000"/>
              </a:solidFill>
            </a:endParaRP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19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899592" y="830498"/>
            <a:ext cx="781188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100" b="1" dirty="0">
                <a:solidFill>
                  <a:schemeClr val="accent5">
                    <a:lumMod val="75000"/>
                  </a:schemeClr>
                </a:solidFill>
              </a:rPr>
              <a:t>Notwendigkeit von Lerngerüsten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(vgl. Köller &amp; Mayer 2013)</a:t>
            </a:r>
            <a:endParaRPr lang="de-DE" sz="21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69" t="2859" b="897"/>
          <a:stretch/>
        </p:blipFill>
        <p:spPr>
          <a:xfrm>
            <a:off x="7581016" y="1067625"/>
            <a:ext cx="3510576" cy="3349946"/>
          </a:xfrm>
          <a:prstGeom prst="rect">
            <a:avLst/>
          </a:prstGeom>
        </p:spPr>
      </p:pic>
      <p:sp>
        <p:nvSpPr>
          <p:cNvPr id="17" name="Rechteck 16"/>
          <p:cNvSpPr/>
          <p:nvPr/>
        </p:nvSpPr>
        <p:spPr>
          <a:xfrm>
            <a:off x="7581016" y="935346"/>
            <a:ext cx="4058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dirty="0">
                <a:latin typeface="Algerian" panose="04020705040A02060702" pitchFamily="82" charset="0"/>
                <a:cs typeface="Arial" pitchFamily="34" charset="0"/>
              </a:rPr>
              <a:t>0.</a:t>
            </a:r>
            <a:r>
              <a:rPr lang="de-DE" sz="1600" dirty="0">
                <a:cs typeface="Arial" pitchFamily="34" charset="0"/>
              </a:rPr>
              <a:t> </a:t>
            </a:r>
            <a:endParaRPr lang="de-DE" sz="1600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4"/>
          <a:srcRect b="41054"/>
          <a:stretch/>
        </p:blipFill>
        <p:spPr>
          <a:xfrm>
            <a:off x="899592" y="1311789"/>
            <a:ext cx="6555171" cy="3240360"/>
          </a:xfrm>
          <a:prstGeom prst="rect">
            <a:avLst/>
          </a:prstGeom>
        </p:spPr>
      </p:pic>
      <p:sp>
        <p:nvSpPr>
          <p:cNvPr id="20" name="Rechteck 19"/>
          <p:cNvSpPr/>
          <p:nvPr/>
        </p:nvSpPr>
        <p:spPr>
          <a:xfrm>
            <a:off x="1066596" y="1591254"/>
            <a:ext cx="6336704" cy="864096"/>
          </a:xfrm>
          <a:prstGeom prst="rect">
            <a:avLst/>
          </a:prstGeom>
          <a:gradFill>
            <a:gsLst>
              <a:gs pos="78000">
                <a:schemeClr val="accent1">
                  <a:tint val="100000"/>
                  <a:shade val="100000"/>
                  <a:satMod val="130000"/>
                  <a:alpha val="12000"/>
                  <a:lumMod val="49000"/>
                  <a:lumOff val="51000"/>
                </a:schemeClr>
              </a:gs>
              <a:gs pos="98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8761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4287649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1 | Forschungsstand – Lerngerüste | </a:t>
            </a:r>
            <a:r>
              <a:rPr lang="de-DE" sz="1700" b="1" dirty="0" err="1">
                <a:solidFill>
                  <a:srgbClr val="A40000"/>
                </a:solidFill>
              </a:rPr>
              <a:t>Scaffolds</a:t>
            </a:r>
            <a:endParaRPr lang="de-DE" sz="1700" b="1" dirty="0">
              <a:solidFill>
                <a:srgbClr val="A40000"/>
              </a:solidFill>
            </a:endParaRP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20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899592" y="830498"/>
            <a:ext cx="781188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100" b="1" dirty="0">
                <a:solidFill>
                  <a:schemeClr val="accent5">
                    <a:lumMod val="75000"/>
                  </a:schemeClr>
                </a:solidFill>
              </a:rPr>
              <a:t>Notwendigkeit von Lerngerüsten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(vgl. Köller &amp; Mayer 2013)</a:t>
            </a:r>
            <a:endParaRPr lang="de-DE" sz="21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69" t="2859" b="897"/>
          <a:stretch/>
        </p:blipFill>
        <p:spPr>
          <a:xfrm>
            <a:off x="7581016" y="1067625"/>
            <a:ext cx="3510576" cy="3349946"/>
          </a:xfrm>
          <a:prstGeom prst="rect">
            <a:avLst/>
          </a:prstGeom>
        </p:spPr>
      </p:pic>
      <p:sp>
        <p:nvSpPr>
          <p:cNvPr id="17" name="Rechteck 16"/>
          <p:cNvSpPr/>
          <p:nvPr/>
        </p:nvSpPr>
        <p:spPr>
          <a:xfrm>
            <a:off x="7581016" y="935346"/>
            <a:ext cx="4058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dirty="0">
                <a:latin typeface="Algerian" panose="04020705040A02060702" pitchFamily="82" charset="0"/>
                <a:cs typeface="Arial" pitchFamily="34" charset="0"/>
              </a:rPr>
              <a:t>0.</a:t>
            </a:r>
            <a:r>
              <a:rPr lang="de-DE" sz="1600" dirty="0">
                <a:cs typeface="Arial" pitchFamily="34" charset="0"/>
              </a:rPr>
              <a:t> </a:t>
            </a:r>
            <a:endParaRPr lang="de-DE" sz="1600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4"/>
          <a:srcRect b="41054"/>
          <a:stretch/>
        </p:blipFill>
        <p:spPr>
          <a:xfrm>
            <a:off x="899592" y="1311789"/>
            <a:ext cx="6555171" cy="3240360"/>
          </a:xfrm>
          <a:prstGeom prst="rect">
            <a:avLst/>
          </a:prstGeom>
        </p:spPr>
      </p:pic>
      <p:sp>
        <p:nvSpPr>
          <p:cNvPr id="20" name="Rechteck 19"/>
          <p:cNvSpPr/>
          <p:nvPr/>
        </p:nvSpPr>
        <p:spPr>
          <a:xfrm>
            <a:off x="1066596" y="1591254"/>
            <a:ext cx="6336704" cy="864096"/>
          </a:xfrm>
          <a:prstGeom prst="rect">
            <a:avLst/>
          </a:prstGeom>
          <a:gradFill>
            <a:gsLst>
              <a:gs pos="78000">
                <a:schemeClr val="accent1">
                  <a:tint val="100000"/>
                  <a:shade val="100000"/>
                  <a:satMod val="130000"/>
                  <a:alpha val="12000"/>
                  <a:lumMod val="49000"/>
                  <a:lumOff val="51000"/>
                </a:schemeClr>
              </a:gs>
              <a:gs pos="98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4"/>
          <a:srcRect l="-128" t="57483"/>
          <a:stretch/>
        </p:blipFill>
        <p:spPr>
          <a:xfrm>
            <a:off x="891208" y="2481322"/>
            <a:ext cx="6563555" cy="2337245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515" y="4765463"/>
            <a:ext cx="6426315" cy="159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40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5911426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1 | Forschungsstand – Modell der Grundformen des Unterrichts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21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940068" y="929880"/>
            <a:ext cx="92759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Grundformen des Unterrichts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(Meyer 2009)</a:t>
            </a:r>
          </a:p>
          <a:p>
            <a:endParaRPr lang="de-DE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69" t="2859" b="897"/>
          <a:stretch/>
        </p:blipFill>
        <p:spPr>
          <a:xfrm>
            <a:off x="6464679" y="1049831"/>
            <a:ext cx="3881587" cy="3703981"/>
          </a:xfrm>
          <a:prstGeom prst="rect">
            <a:avLst/>
          </a:prstGeom>
        </p:spPr>
      </p:pic>
      <p:sp>
        <p:nvSpPr>
          <p:cNvPr id="17" name="Rechteck 16"/>
          <p:cNvSpPr/>
          <p:nvPr/>
        </p:nvSpPr>
        <p:spPr>
          <a:xfrm>
            <a:off x="6464680" y="1049832"/>
            <a:ext cx="3786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>
                <a:latin typeface="Algerian" panose="04020705040A02060702" pitchFamily="82" charset="0"/>
                <a:cs typeface="Arial" pitchFamily="34" charset="0"/>
              </a:rPr>
              <a:t>0.</a:t>
            </a:r>
            <a:r>
              <a:rPr lang="de-DE" sz="1400" dirty="0">
                <a:cs typeface="Arial" pitchFamily="34" charset="0"/>
              </a:rPr>
              <a:t> </a:t>
            </a:r>
            <a:endParaRPr lang="de-DE" sz="1400" dirty="0"/>
          </a:p>
        </p:txBody>
      </p:sp>
      <p:sp>
        <p:nvSpPr>
          <p:cNvPr id="18" name="Rechteck 17"/>
          <p:cNvSpPr/>
          <p:nvPr/>
        </p:nvSpPr>
        <p:spPr>
          <a:xfrm>
            <a:off x="947167" y="1437398"/>
            <a:ext cx="5072633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700" dirty="0">
                <a:latin typeface="+mj-lt"/>
                <a:cs typeface="Arial" pitchFamily="34" charset="0"/>
              </a:rPr>
              <a:t>jede Grundform hat Stärken und Schwächen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(vgl. Köller &amp; Meyer 2013, S. 10f.)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700" dirty="0">
                <a:latin typeface="+mj-lt"/>
                <a:cs typeface="Arial" pitchFamily="34" charset="0"/>
              </a:rPr>
              <a:t>Jeder Grundform liegt eine andere Wahrnehmung der Lehrer/innen-Rolle zu Grunde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(vgl.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Köller &amp; Meyer 2013, S. 11f.)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700" dirty="0">
                <a:latin typeface="+mj-lt"/>
                <a:cs typeface="Arial" pitchFamily="34" charset="0"/>
              </a:rPr>
              <a:t>Grundformen stehen nicht isoliert nebeneinander – sie können sich gegenseitig ergänzen, aber auch behindern</a:t>
            </a:r>
          </a:p>
          <a:p>
            <a:pPr marL="271463">
              <a:spcAft>
                <a:spcPts val="600"/>
              </a:spcAft>
              <a:tabLst>
                <a:tab pos="271463" algn="l"/>
              </a:tabLst>
            </a:pPr>
            <a:r>
              <a:rPr lang="de-DE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Idealzustand: direkte Instruktion schafft Grundlagen für erfolgreichen kooperativen Unterricht; individualisierender Unterricht schafft Grundlagen für direkte Instruktion und kooperativen Unterricht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700" dirty="0">
                <a:latin typeface="+mj-lt"/>
                <a:cs typeface="Arial" pitchFamily="34" charset="0"/>
              </a:rPr>
              <a:t>Keine aktuellen Untersuchungen über prozentualen Anteil in Schulstufen und Schulformen Deutschlands; ideal wäre eine Drittelparität</a:t>
            </a:r>
          </a:p>
        </p:txBody>
      </p:sp>
    </p:spTree>
    <p:extLst>
      <p:ext uri="{BB962C8B-B14F-4D97-AF65-F5344CB8AC3E}">
        <p14:creationId xmlns:p14="http://schemas.microsoft.com/office/powerpoint/2010/main" val="37319691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3524683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2 | Die gute Lehrerin/der gute Lehrer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22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912086" y="866787"/>
            <a:ext cx="781188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100" b="1" dirty="0">
                <a:solidFill>
                  <a:schemeClr val="accent5">
                    <a:lumMod val="75000"/>
                  </a:schemeClr>
                </a:solidFill>
              </a:rPr>
              <a:t>Versuch einer Modellierung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(Meyer 2009)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86" y="1437398"/>
            <a:ext cx="8352928" cy="880728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712" y="2472938"/>
            <a:ext cx="7048635" cy="609441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3712" y="3130322"/>
            <a:ext cx="7366134" cy="1816708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3442" y="5055600"/>
            <a:ext cx="7272808" cy="596089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6595" y="5668622"/>
            <a:ext cx="7323251" cy="55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0675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3524683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2 | Die gute Lehrerin/der gute Lehrer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23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912086" y="866787"/>
            <a:ext cx="781188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100" b="1" dirty="0">
                <a:solidFill>
                  <a:schemeClr val="accent5">
                    <a:lumMod val="75000"/>
                  </a:schemeClr>
                </a:solidFill>
              </a:rPr>
              <a:t>Versuch einer Modellierung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(Meyer 2009)</a:t>
            </a:r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486" y="1437398"/>
            <a:ext cx="8051836" cy="625415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486" y="2062813"/>
            <a:ext cx="7090063" cy="645864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086" y="2688228"/>
            <a:ext cx="7884000" cy="586563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086" y="3334092"/>
            <a:ext cx="7873401" cy="88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5960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6"/>
          <p:cNvCxnSpPr/>
          <p:nvPr/>
        </p:nvCxnSpPr>
        <p:spPr>
          <a:xfrm flipH="1">
            <a:off x="627064" y="755073"/>
            <a:ext cx="10879136" cy="96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Rechteck 6"/>
          <p:cNvSpPr/>
          <p:nvPr/>
        </p:nvSpPr>
        <p:spPr>
          <a:xfrm>
            <a:off x="611560" y="328382"/>
            <a:ext cx="3524683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700" b="1" dirty="0">
                <a:solidFill>
                  <a:srgbClr val="A40000"/>
                </a:solidFill>
              </a:rPr>
              <a:t>2 | Die gute Lehrerin/der gute Lehrer</a:t>
            </a:r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24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79" y="0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641550" y="85149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13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5480248" cy="365125"/>
          </a:xfrm>
        </p:spPr>
        <p:txBody>
          <a:bodyPr/>
          <a:lstStyle/>
          <a:p>
            <a:pPr algn="l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Was ist guter Unterricht?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912086" y="866787"/>
            <a:ext cx="781188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100" b="1" dirty="0">
                <a:solidFill>
                  <a:schemeClr val="accent5">
                    <a:lumMod val="75000"/>
                  </a:schemeClr>
                </a:solidFill>
              </a:rPr>
              <a:t>Versuch einer Modellierung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(Meyer 2009)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885" y="1437398"/>
            <a:ext cx="8050269" cy="274211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86" y="4381252"/>
            <a:ext cx="7914859" cy="59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794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ttps://upload.wikimedia.org/wikipedia/commons/9/9a/Christian-Ernst-Gymnasium,_Erlangen,_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557" b="12316"/>
          <a:stretch/>
        </p:blipFill>
        <p:spPr bwMode="auto">
          <a:xfrm>
            <a:off x="0" y="0"/>
            <a:ext cx="12192000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9238928" y="6356350"/>
            <a:ext cx="2267272" cy="365125"/>
          </a:xfrm>
        </p:spPr>
        <p:txBody>
          <a:bodyPr/>
          <a:lstStyle/>
          <a:p>
            <a:fld id="{F1B32140-2CD7-48A9-9110-EF239AD660DA}" type="slidenum">
              <a:rPr lang="de-DE" smtClean="0">
                <a:latin typeface="+mj-lt"/>
                <a:cs typeface="Arial" pitchFamily="34" charset="0"/>
              </a:rPr>
              <a:pPr/>
              <a:t>25</a:t>
            </a:fld>
            <a:r>
              <a:rPr lang="de-DE" dirty="0"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10" name="Picture 15" descr="http://www.ceg-erlangen.de/wp-content/uploads/2014/09/cropped-CEG-ATI-192x19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329" y="2607398"/>
            <a:ext cx="765621" cy="7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9507152" y="2697822"/>
            <a:ext cx="123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Studienseminar am Christian-Ernst-Gymnasium Erlangen</a:t>
            </a:r>
          </a:p>
          <a:p>
            <a:r>
              <a:rPr lang="de-DE" sz="800" dirty="0"/>
              <a:t>Philosophie/Ethik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723900" y="993129"/>
            <a:ext cx="5505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Vielen Dank für Ihre Aufmerksamkeit.</a:t>
            </a:r>
          </a:p>
        </p:txBody>
      </p:sp>
      <p:sp>
        <p:nvSpPr>
          <p:cNvPr id="14" name="Fußzeilenplatzhalter 6"/>
          <p:cNvSpPr txBox="1">
            <a:spLocks/>
          </p:cNvSpPr>
          <p:nvPr/>
        </p:nvSpPr>
        <p:spPr>
          <a:xfrm>
            <a:off x="539552" y="6356350"/>
            <a:ext cx="54802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>
                <a:solidFill>
                  <a:schemeClr val="tx1">
                    <a:lumMod val="65000"/>
                    <a:lumOff val="35000"/>
                  </a:schemeClr>
                </a:solidFill>
              </a:rPr>
              <a:t>Stefan Applis |  Zur Konzeption des Faches Ethik in Bayern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14055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Lariss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1574</Words>
  <Application>Microsoft Macintosh PowerPoint</Application>
  <PresentationFormat>Breitbild</PresentationFormat>
  <Paragraphs>227</Paragraphs>
  <Slides>25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2" baseType="lpstr">
      <vt:lpstr>Algerian</vt:lpstr>
      <vt:lpstr>Arial</vt:lpstr>
      <vt:lpstr>Calibri</vt:lpstr>
      <vt:lpstr>Calibri Light</vt:lpstr>
      <vt:lpstr>Wingdings</vt:lpstr>
      <vt:lpstr>Wingdings 3</vt:lpstr>
      <vt:lpstr>Larissa</vt:lpstr>
      <vt:lpstr>Stefan Applis   Forschungsergebnisse zur Lernwirksamkeit unterrichtlicher Maßnahmen und zur Bedeutung der Rolle der Lehrperson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Wolfgang-Borchert-Gymnasium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Dr. Stefan Applis   Zur Konzeption  des Faches Ethik in Bayern</dc:title>
  <dc:creator>app</dc:creator>
  <cp:lastModifiedBy>Microsoft Office User</cp:lastModifiedBy>
  <cp:revision>67</cp:revision>
  <dcterms:created xsi:type="dcterms:W3CDTF">2016-01-12T17:00:31Z</dcterms:created>
  <dcterms:modified xsi:type="dcterms:W3CDTF">2022-06-02T11:36:59Z</dcterms:modified>
</cp:coreProperties>
</file>