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9" r:id="rId2"/>
    <p:sldId id="289" r:id="rId3"/>
    <p:sldId id="270" r:id="rId4"/>
    <p:sldId id="359" r:id="rId5"/>
    <p:sldId id="271" r:id="rId6"/>
    <p:sldId id="284" r:id="rId7"/>
    <p:sldId id="293" r:id="rId8"/>
    <p:sldId id="294" r:id="rId9"/>
  </p:sldIdLst>
  <p:sldSz cx="9906000" cy="6858000" type="A4"/>
  <p:notesSz cx="6797675" cy="9926638"/>
  <p:defaultTextStyle>
    <a:defPPr>
      <a:defRPr lang="de-DE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A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2210"/>
  </p:normalViewPr>
  <p:slideViewPr>
    <p:cSldViewPr>
      <p:cViewPr varScale="1">
        <p:scale>
          <a:sx n="114" d="100"/>
          <a:sy n="114" d="100"/>
        </p:scale>
        <p:origin x="1752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DA5CF-C662-446C-A1CC-73CBCD04B68A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AF16C-125A-4431-8DC8-1496EDE06D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55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471E0-811B-8645-970E-85C0ABBFC078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06803-EB6A-6146-AC83-BCF80A1B1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062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772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31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1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55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92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517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68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2" y="27304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17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86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6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9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C2D30-4F72-44E6-AA59-3387CBA9193D}" type="datetimeFigureOut">
              <a:rPr lang="de-DE" smtClean="0"/>
              <a:t>02.03.22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E1FB3-3C8A-4148-83B6-2FB31B3F6E8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3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6496" y="1088308"/>
            <a:ext cx="8784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1: Die Geschichte der Menschheit lässt sich als endloser Wettlauf mit der Zeit beschreiben.</a:t>
            </a:r>
          </a:p>
          <a:p>
            <a:pPr>
              <a:spcAft>
                <a:spcPts val="600"/>
              </a:spcAft>
            </a:pPr>
            <a:r>
              <a:rPr lang="de-DE" sz="1800" b="1" dirty="0"/>
              <a:t>Stufen der Beschleunigung</a:t>
            </a:r>
            <a:r>
              <a:rPr lang="de-DE" sz="1800" dirty="0"/>
              <a:t>: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de-DE" sz="1800" dirty="0"/>
              <a:t>Flucht vor Raubtieren; Zähmung von Haustier zur Ernährung (Entschleunigung von Wildtieren)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de-DE" sz="1800" dirty="0"/>
              <a:t>Tier als Zug- und Reittier ermöglicht die Eroberung von Territorien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de-DE" sz="1800" dirty="0"/>
              <a:t>Erfindung des Schiffes (Transportmittel ohne Zugtiere) führt zur Bildung von Kolonialreichen</a:t>
            </a:r>
          </a:p>
          <a:p>
            <a:pPr marL="342900" indent="-342900">
              <a:buAutoNum type="arabicPeriod"/>
            </a:pPr>
            <a:r>
              <a:rPr lang="de-DE" sz="1800" dirty="0"/>
              <a:t>Übermittlung von Nachrichten als Machtinstrument (Läufer, Brieftaube)</a:t>
            </a:r>
          </a:p>
          <a:p>
            <a:pPr marL="342900" indent="-342900">
              <a:buAutoNum type="arabicPeriod"/>
            </a:pPr>
            <a:endParaRPr lang="de-DE" sz="1800" dirty="0"/>
          </a:p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1. Revolution der Geschwindigkeit </a:t>
            </a:r>
            <a:r>
              <a:rPr lang="de-DE" sz="1800" dirty="0"/>
              <a:t>= Einsatz von Maschinen, die selbst Geschwindigkeit hervorbringen: Personentransport (Schallmauer und Hitzemauer fallen)</a:t>
            </a:r>
          </a:p>
          <a:p>
            <a:endParaRPr lang="de-DE" sz="1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2. Revolution der Geschwindigkeit </a:t>
            </a:r>
            <a:r>
              <a:rPr lang="de-DE" sz="1800" dirty="0"/>
              <a:t>= Echtzeittechnologien (Telefon, Rundfunk, Internet), absolute Geschwindigkeit elektromagnetischer Wellen</a:t>
            </a:r>
          </a:p>
        </p:txBody>
      </p:sp>
    </p:spTree>
    <p:extLst>
      <p:ext uri="{BB962C8B-B14F-4D97-AF65-F5344CB8AC3E}">
        <p14:creationId xmlns:p14="http://schemas.microsoft.com/office/powerpoint/2010/main" val="100352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14-eu5.startpage.com/cgi-bin/serveimage?url=http:%2F%2Fv2.nl%2Farchive%2Fpeople%2Fpaul-virilio%2FleadImage&amp;sp=971305a54cd2916dbe7032729fe6cb7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032" y="1"/>
            <a:ext cx="3392968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aul Virilio, French essayist in 1999. Credit: Ulf Andersen / Aurimages.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2286675" cy="3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22303932-5422-A847-8CAF-D32574BC8781}"/>
              </a:ext>
            </a:extLst>
          </p:cNvPr>
          <p:cNvSpPr/>
          <p:nvPr/>
        </p:nvSpPr>
        <p:spPr>
          <a:xfrm>
            <a:off x="239801" y="6381328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www.deutschlandfunkkultur.de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/philosoph-christoph-tuercke-wie-das-internet-demokratische.990.de.html?dram:article_id=443167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BAEE22-9191-6A47-B4D8-0696805FB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656" y="1005449"/>
            <a:ext cx="5400600" cy="5264735"/>
          </a:xfrm>
          <a:prstGeom prst="rect">
            <a:avLst/>
          </a:prstGeom>
        </p:spPr>
      </p:pic>
      <p:pic>
        <p:nvPicPr>
          <p:cNvPr id="1026" name="Picture 2" descr="https://www.startpage.com/av/proxy-image?piurl=https%3A%2F%2Fimages-na.ssl-images-amazon.com%2Fimages%2FI%2F419yVlLRe7L._SX339_BO1%2C204%2C203%2C200_.jpg&amp;sp=1615298350T739f6aaa22eec4b4c312b8217b5da3c988357b07f3cb7c0e5799ca72d6c4ed45">
            <a:extLst>
              <a:ext uri="{FF2B5EF4-FFF2-40B4-BE49-F238E27FC236}">
                <a16:creationId xmlns:a16="http://schemas.microsoft.com/office/drawing/2014/main" id="{D3F4415E-96CB-624A-9914-E260339F3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388" y="2780928"/>
            <a:ext cx="1722479" cy="252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32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45511" y="1088308"/>
            <a:ext cx="7632848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2: Geschwindigkeit bei weltweiter Informationsverbreitung bedeutet nicht zwangsläufig eine Stärkung der Demokratie.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Macht früher	militärische Information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Macht heute	zivile Information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Illusion einer Stärkung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der Demokratie durch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allgegenwärtige Information	</a:t>
            </a:r>
            <a:r>
              <a:rPr lang="de-DE" sz="1800" b="1" dirty="0">
                <a:solidFill>
                  <a:srgbClr val="FFC000"/>
                </a:solidFill>
              </a:rPr>
              <a:t>Bildung neuer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rgbClr val="FFC000"/>
                </a:solidFill>
              </a:rPr>
              <a:t>	Machzentren</a:t>
            </a:r>
            <a:r>
              <a:rPr lang="de-DE" sz="1800" b="1" dirty="0"/>
              <a:t>, die vom</a:t>
            </a:r>
          </a:p>
          <a:p>
            <a:pPr>
              <a:tabLst>
                <a:tab pos="5103813" algn="l"/>
              </a:tabLst>
            </a:pPr>
            <a:r>
              <a:rPr lang="de-DE" sz="1800" b="1" dirty="0"/>
              <a:t>	Raum unabhängig sind</a:t>
            </a:r>
            <a:endParaRPr lang="de-DE" sz="1800" dirty="0"/>
          </a:p>
          <a:p>
            <a:endParaRPr lang="de-DE" sz="1800" dirty="0"/>
          </a:p>
          <a:p>
            <a:pPr>
              <a:tabLst>
                <a:tab pos="5103813" algn="l"/>
              </a:tabLst>
            </a:pPr>
            <a:r>
              <a:rPr lang="de-DE" sz="1800" dirty="0"/>
              <a:t>Früher Gesellschaften	heutige / zukünftige 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Nahmen realen Raum ein	finden in Echtzeit statt; 	d. h. „ohne Raum“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776536" y="2780928"/>
            <a:ext cx="2016224" cy="115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V="1">
            <a:off x="776536" y="2780928"/>
            <a:ext cx="1584176" cy="115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3512840" y="2636912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789312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789312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941712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636912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3094112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356463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3501008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mit Pfeil 19"/>
          <p:cNvCxnSpPr/>
          <p:nvPr/>
        </p:nvCxnSpPr>
        <p:spPr>
          <a:xfrm>
            <a:off x="1928664" y="1988840"/>
            <a:ext cx="35283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1928664" y="2348880"/>
            <a:ext cx="35283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89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45511" y="1088308"/>
            <a:ext cx="7632848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2: Geschwindigkeit bei weltweiter Informationsverbreitung bedeutet nicht zwangsläufig eine Stärkung der Demokratie.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Macht früher	militärische Information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Macht heute	zivile Information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Illusion einer Stärkung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der Demokratie durch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allgegenwärtige Information	</a:t>
            </a:r>
            <a:r>
              <a:rPr lang="de-DE" sz="1800" b="1" dirty="0">
                <a:solidFill>
                  <a:srgbClr val="FFC000"/>
                </a:solidFill>
              </a:rPr>
              <a:t>Bildung neuer 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rgbClr val="FFC000"/>
                </a:solidFill>
              </a:rPr>
              <a:t>	Machzentren</a:t>
            </a:r>
            <a:r>
              <a:rPr lang="de-DE" sz="1800" b="1" dirty="0"/>
              <a:t>, die vom</a:t>
            </a:r>
          </a:p>
          <a:p>
            <a:pPr>
              <a:tabLst>
                <a:tab pos="5103813" algn="l"/>
              </a:tabLst>
            </a:pPr>
            <a:r>
              <a:rPr lang="de-DE" sz="1800" b="1" dirty="0"/>
              <a:t>	Raum unabhängig sind</a:t>
            </a:r>
            <a:endParaRPr lang="de-DE" sz="1800" dirty="0"/>
          </a:p>
          <a:p>
            <a:endParaRPr lang="de-DE" sz="1800" dirty="0"/>
          </a:p>
          <a:p>
            <a:pPr>
              <a:tabLst>
                <a:tab pos="5103813" algn="l"/>
              </a:tabLst>
            </a:pPr>
            <a:r>
              <a:rPr lang="de-DE" sz="1800" dirty="0"/>
              <a:t>Früher Gesellschaften	heutige / zukünftige 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Nahmen realen Raum ein	finden in Echtzeit statt; 	d. h. ohne Raum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776536" y="2780928"/>
            <a:ext cx="2016224" cy="115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V="1">
            <a:off x="776536" y="2780928"/>
            <a:ext cx="1584176" cy="115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3512840" y="2636912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789312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789312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941712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636912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3094112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356463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3501008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mit Pfeil 19"/>
          <p:cNvCxnSpPr/>
          <p:nvPr/>
        </p:nvCxnSpPr>
        <p:spPr>
          <a:xfrm>
            <a:off x="1928664" y="1988840"/>
            <a:ext cx="35283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1928664" y="2348880"/>
            <a:ext cx="35283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25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6496" y="1026745"/>
            <a:ext cx="8543174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3: Der Mensch, der selbst die Geschwindigkeit hervorgebracht hat, </a:t>
            </a:r>
          </a:p>
          <a:p>
            <a:pPr>
              <a:spcAft>
                <a:spcPts val="1200"/>
              </a:spcAft>
            </a:pP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kommt zum Stillstand.</a:t>
            </a:r>
            <a:endParaRPr lang="de-DE" sz="1800" b="1" dirty="0"/>
          </a:p>
          <a:p>
            <a:pPr>
              <a:spcAft>
                <a:spcPts val="600"/>
              </a:spcAft>
              <a:tabLst>
                <a:tab pos="5470525" algn="l"/>
                <a:tab pos="5653088" algn="l"/>
              </a:tabLst>
            </a:pPr>
            <a:r>
              <a:rPr lang="de-DE" sz="1800" b="1" dirty="0"/>
              <a:t>            Interaktivität	Telekonferenzen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 algn="ctr">
              <a:spcAft>
                <a:spcPts val="600"/>
              </a:spcAft>
              <a:tabLst>
                <a:tab pos="3225800" algn="l"/>
                <a:tab pos="5103813" algn="l"/>
              </a:tabLst>
            </a:pPr>
            <a:endParaRPr lang="de-DE" sz="1800" b="1" dirty="0"/>
          </a:p>
          <a:p>
            <a:pPr algn="ctr">
              <a:spcAft>
                <a:spcPts val="600"/>
              </a:spcAft>
              <a:tabLst>
                <a:tab pos="3225800" algn="l"/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3225800" algn="l"/>
                <a:tab pos="5103813" algn="l"/>
              </a:tabLst>
            </a:pPr>
            <a:r>
              <a:rPr lang="de-DE" sz="1800" b="1" dirty="0"/>
              <a:t>	</a:t>
            </a:r>
            <a:r>
              <a:rPr lang="de-DE" sz="1800" b="1" dirty="0" err="1"/>
              <a:t>Teletaktilität</a:t>
            </a:r>
            <a:endParaRPr lang="de-DE" sz="1800" b="1" dirty="0"/>
          </a:p>
          <a:p>
            <a:pPr>
              <a:spcAft>
                <a:spcPts val="600"/>
              </a:spcAft>
              <a:tabLst>
                <a:tab pos="2693988" algn="l"/>
                <a:tab pos="5103813" algn="l"/>
              </a:tabLst>
            </a:pPr>
            <a:r>
              <a:rPr lang="de-DE" sz="1800" b="1" dirty="0"/>
              <a:t>	</a:t>
            </a:r>
            <a:r>
              <a:rPr lang="de-DE" sz="1800" dirty="0"/>
              <a:t>(Berührung auf Entfernung)</a:t>
            </a:r>
            <a:r>
              <a:rPr lang="de-DE" sz="1800" b="1" dirty="0"/>
              <a:t>	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1"/>
                </a:solidFill>
              </a:rPr>
              <a:t>Geschwindigkeitsgesetz: </a:t>
            </a:r>
            <a:r>
              <a:rPr lang="de-DE" sz="1800" dirty="0"/>
              <a:t>jede höhere Geschwindigkeit grenzt zuerst niedrigere Geschwindigkeiten aus und verdrängt sie dann</a:t>
            </a:r>
          </a:p>
          <a:p>
            <a:pPr>
              <a:tabLst>
                <a:tab pos="3225800" algn="l"/>
                <a:tab pos="3940175" algn="l"/>
              </a:tabLst>
            </a:pPr>
            <a:r>
              <a:rPr lang="de-DE" sz="1800" i="1" dirty="0"/>
              <a:t>Bsp</a:t>
            </a:r>
            <a:r>
              <a:rPr lang="de-DE" sz="1800" dirty="0"/>
              <a:t>. Pferd (Transportmittel)  	-&gt;  	Sportgerät</a:t>
            </a:r>
          </a:p>
          <a:p>
            <a:pPr>
              <a:tabLst>
                <a:tab pos="3225800" algn="l"/>
                <a:tab pos="3940175" algn="l"/>
                <a:tab pos="5103813" algn="l"/>
              </a:tabLst>
            </a:pPr>
            <a:r>
              <a:rPr lang="de-DE" sz="1800" dirty="0"/>
              <a:t>Körperliche Aktivität	-&gt; 	Freizeit, Therapie gegen körperlichen Verfall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(notwendig für Arbeit)</a:t>
            </a:r>
          </a:p>
        </p:txBody>
      </p:sp>
      <p:sp>
        <p:nvSpPr>
          <p:cNvPr id="11" name="Ellipse 10"/>
          <p:cNvSpPr/>
          <p:nvPr/>
        </p:nvSpPr>
        <p:spPr>
          <a:xfrm>
            <a:off x="3512840" y="2060848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141240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213248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293640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060848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2518048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299695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291656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2720752" y="1923586"/>
            <a:ext cx="3024336" cy="0"/>
          </a:xfrm>
          <a:prstGeom prst="straightConnector1">
            <a:avLst/>
          </a:prstGeom>
          <a:ln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5021952" y="2141240"/>
            <a:ext cx="1371208" cy="1701478"/>
          </a:xfrm>
          <a:prstGeom prst="straightConnector1">
            <a:avLst/>
          </a:prstGeom>
          <a:ln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2144688" y="2113402"/>
            <a:ext cx="1520552" cy="1729316"/>
          </a:xfrm>
          <a:prstGeom prst="straightConnector1">
            <a:avLst/>
          </a:prstGeom>
          <a:ln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30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6496" y="898549"/>
            <a:ext cx="813690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4: Die Echtzeittechnologien schaffen eine völlig neue Weltanschauung.</a:t>
            </a:r>
          </a:p>
          <a:p>
            <a:endParaRPr lang="de-DE" sz="1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e-DE" sz="1800" b="1" dirty="0"/>
          </a:p>
          <a:p>
            <a:pPr>
              <a:tabLst>
                <a:tab pos="5470525" algn="l"/>
                <a:tab pos="5653088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Sonne des</a:t>
            </a:r>
            <a:r>
              <a:rPr lang="de-DE" sz="1800" b="1" dirty="0"/>
              <a:t>	</a:t>
            </a:r>
            <a:endParaRPr lang="de-DE" sz="1800" b="1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Videosignals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            </a:t>
            </a:r>
            <a:r>
              <a:rPr lang="de-DE" sz="1800" dirty="0"/>
              <a:t>-&gt; Option, in Echtzeit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zu sehen, was an allen 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Orten der Welt geschieht 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 algn="ctr">
              <a:spcAft>
                <a:spcPts val="600"/>
              </a:spcAft>
              <a:tabLst>
                <a:tab pos="3225800" algn="l"/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3225800" algn="l"/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Möglichkeit einer planetarischen </a:t>
            </a:r>
            <a:r>
              <a:rPr lang="de-DE" sz="1800" b="1" dirty="0" err="1">
                <a:solidFill>
                  <a:schemeClr val="accent6">
                    <a:lumMod val="50000"/>
                  </a:schemeClr>
                </a:solidFill>
              </a:rPr>
              <a:t>Augenblicklichkeit</a:t>
            </a:r>
            <a:r>
              <a:rPr lang="de-DE" sz="1800" dirty="0"/>
              <a:t>:</a:t>
            </a:r>
            <a:r>
              <a:rPr lang="de-DE" sz="1800" b="1" dirty="0">
                <a:solidFill>
                  <a:schemeClr val="accent1"/>
                </a:solidFill>
              </a:rPr>
              <a:t> </a:t>
            </a:r>
            <a:r>
              <a:rPr lang="de-DE" sz="1800" dirty="0"/>
              <a:t>Was sich entfernt abspielt, wird ins „Hier“ und „Jetzt“ geholt.</a:t>
            </a:r>
          </a:p>
        </p:txBody>
      </p:sp>
      <p:sp>
        <p:nvSpPr>
          <p:cNvPr id="11" name="Ellipse 10"/>
          <p:cNvSpPr/>
          <p:nvPr/>
        </p:nvSpPr>
        <p:spPr>
          <a:xfrm>
            <a:off x="3512840" y="2060848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141240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213248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293640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060848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2518048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299695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291656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085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kord 1"/>
          <p:cNvSpPr/>
          <p:nvPr/>
        </p:nvSpPr>
        <p:spPr>
          <a:xfrm rot="616868">
            <a:off x="6478156" y="506592"/>
            <a:ext cx="5788518" cy="4700844"/>
          </a:xfrm>
          <a:prstGeom prst="chor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6496" y="898549"/>
            <a:ext cx="854317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4: Die Echtzeittechnologien schaffen eine völlig neue Weltanschauung.</a:t>
            </a:r>
          </a:p>
          <a:p>
            <a:endParaRPr lang="de-DE" sz="1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e-DE" sz="1800" b="1" dirty="0"/>
          </a:p>
          <a:p>
            <a:pPr>
              <a:tabLst>
                <a:tab pos="5470525" algn="l"/>
                <a:tab pos="5653088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Sonne des</a:t>
            </a:r>
            <a:r>
              <a:rPr lang="de-DE" sz="1800" b="1" dirty="0"/>
              <a:t>	</a:t>
            </a:r>
            <a:r>
              <a:rPr lang="de-DE" sz="1800" b="1" dirty="0">
                <a:solidFill>
                  <a:srgbClr val="FFFF00"/>
                </a:solidFill>
              </a:rPr>
              <a:t>echte Sonne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Videosignals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            </a:t>
            </a:r>
            <a:r>
              <a:rPr lang="de-DE" sz="1800" dirty="0"/>
              <a:t>-&gt; Option, in Echtzeit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zu sehen, was an allen 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Orten der Welt geschieht 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 algn="ctr">
              <a:spcAft>
                <a:spcPts val="600"/>
              </a:spcAft>
              <a:tabLst>
                <a:tab pos="3225800" algn="l"/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3225800" algn="l"/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Möglichkeit einer planetarischen </a:t>
            </a:r>
            <a:r>
              <a:rPr lang="de-DE" sz="1800" b="1" dirty="0" err="1">
                <a:solidFill>
                  <a:schemeClr val="accent6">
                    <a:lumMod val="50000"/>
                  </a:schemeClr>
                </a:solidFill>
              </a:rPr>
              <a:t>Augenblicklichkeit</a:t>
            </a:r>
            <a:r>
              <a:rPr lang="de-DE" sz="1800" dirty="0"/>
              <a:t>:</a:t>
            </a:r>
            <a:r>
              <a:rPr lang="de-DE" sz="1800" b="1" dirty="0">
                <a:solidFill>
                  <a:schemeClr val="accent1"/>
                </a:solidFill>
              </a:rPr>
              <a:t> </a:t>
            </a:r>
            <a:r>
              <a:rPr lang="de-DE" sz="1800" dirty="0"/>
              <a:t>Was sich entfernt abspielt, wird ins „Hier“ und „Jetzt“ geholt.</a:t>
            </a:r>
          </a:p>
        </p:txBody>
      </p:sp>
      <p:sp>
        <p:nvSpPr>
          <p:cNvPr id="11" name="Ellipse 10"/>
          <p:cNvSpPr/>
          <p:nvPr/>
        </p:nvSpPr>
        <p:spPr>
          <a:xfrm>
            <a:off x="3512840" y="2060848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141240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213248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293640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060848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2518048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299695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291656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kkord 5"/>
          <p:cNvSpPr/>
          <p:nvPr/>
        </p:nvSpPr>
        <p:spPr>
          <a:xfrm rot="12228684">
            <a:off x="-439504" y="1149109"/>
            <a:ext cx="4936063" cy="3480191"/>
          </a:xfrm>
          <a:prstGeom prst="chord">
            <a:avLst/>
          </a:prstGeom>
          <a:solidFill>
            <a:schemeClr val="accent6">
              <a:lumMod val="75000"/>
              <a:alpha val="41000"/>
            </a:schemeClr>
          </a:solidFill>
          <a:ln>
            <a:noFill/>
          </a:ln>
          <a:effectLst>
            <a:outerShdw blurRad="50800" dist="50800" dir="5400000" sx="126000" sy="126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334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kord 1"/>
          <p:cNvSpPr/>
          <p:nvPr/>
        </p:nvSpPr>
        <p:spPr>
          <a:xfrm rot="616868">
            <a:off x="6478156" y="506592"/>
            <a:ext cx="5788518" cy="4700844"/>
          </a:xfrm>
          <a:prstGeom prst="chor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416496" y="349206"/>
            <a:ext cx="9145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de-DE" b="1" dirty="0"/>
              <a:t>Paul Virilio | Revolutionen der Geschwindigkeit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6496" y="898549"/>
            <a:ext cx="8543174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accent1">
                    <a:lumMod val="75000"/>
                  </a:schemeClr>
                </a:solidFill>
              </a:rPr>
              <a:t>These 4: Die Echtzeittechnologien schaffen eine völlig neue Weltanschauung.</a:t>
            </a:r>
          </a:p>
          <a:p>
            <a:endParaRPr lang="de-DE" sz="1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e-DE" sz="1800" b="1" dirty="0"/>
          </a:p>
          <a:p>
            <a:pPr>
              <a:tabLst>
                <a:tab pos="5470525" algn="l"/>
                <a:tab pos="5653088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Sonne des</a:t>
            </a:r>
            <a:r>
              <a:rPr lang="de-DE" sz="1800" b="1" dirty="0"/>
              <a:t>	</a:t>
            </a:r>
            <a:r>
              <a:rPr lang="de-DE" sz="1800" b="1" dirty="0">
                <a:solidFill>
                  <a:srgbClr val="D7DA00"/>
                </a:solidFill>
              </a:rPr>
              <a:t>echte Sonne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r>
              <a:rPr lang="de-DE" sz="1800" b="1" dirty="0"/>
              <a:t>           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Videosignals</a:t>
            </a:r>
          </a:p>
          <a:p>
            <a:pPr>
              <a:tabLst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            </a:t>
            </a:r>
            <a:r>
              <a:rPr lang="de-DE" sz="1800" dirty="0"/>
              <a:t>-&gt; Option, in Echtzeit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zu sehen, was an allen </a:t>
            </a:r>
          </a:p>
          <a:p>
            <a:pPr>
              <a:tabLst>
                <a:tab pos="5103813" algn="l"/>
              </a:tabLst>
            </a:pPr>
            <a:r>
              <a:rPr lang="de-DE" sz="1800" dirty="0"/>
              <a:t>            Orten der Welt geschieht </a:t>
            </a:r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5103813" algn="l"/>
              </a:tabLst>
            </a:pPr>
            <a:endParaRPr lang="de-DE" sz="1800" b="1" dirty="0"/>
          </a:p>
          <a:p>
            <a:pPr algn="ctr">
              <a:spcAft>
                <a:spcPts val="600"/>
              </a:spcAft>
              <a:tabLst>
                <a:tab pos="3225800" algn="l"/>
                <a:tab pos="5103813" algn="l"/>
              </a:tabLst>
            </a:pPr>
            <a:endParaRPr lang="de-DE" sz="1800" b="1" dirty="0"/>
          </a:p>
          <a:p>
            <a:pPr>
              <a:spcAft>
                <a:spcPts val="600"/>
              </a:spcAft>
              <a:tabLst>
                <a:tab pos="3225800" algn="l"/>
                <a:tab pos="5103813" algn="l"/>
              </a:tabLst>
            </a:pP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Möglichkeit einer planetarischen </a:t>
            </a:r>
            <a:r>
              <a:rPr lang="de-DE" sz="1800" b="1" dirty="0" err="1">
                <a:solidFill>
                  <a:schemeClr val="accent6">
                    <a:lumMod val="50000"/>
                  </a:schemeClr>
                </a:solidFill>
              </a:rPr>
              <a:t>Augenblicklichkeit</a:t>
            </a:r>
            <a:r>
              <a:rPr lang="de-DE" sz="1800" dirty="0"/>
              <a:t>:</a:t>
            </a:r>
            <a:r>
              <a:rPr lang="de-DE" sz="1800" b="1" dirty="0">
                <a:solidFill>
                  <a:schemeClr val="accent1"/>
                </a:solidFill>
              </a:rPr>
              <a:t> </a:t>
            </a:r>
            <a:r>
              <a:rPr lang="de-DE" sz="1800" dirty="0"/>
              <a:t>Was sich entfernt abspielt, wird ins „Hier“ und „Jetzt“ geholt.</a:t>
            </a:r>
          </a:p>
          <a:p>
            <a:pPr>
              <a:tabLst>
                <a:tab pos="3225800" algn="l"/>
                <a:tab pos="3940175" algn="l"/>
              </a:tabLst>
            </a:pPr>
            <a:r>
              <a:rPr lang="de-DE" sz="1800" dirty="0"/>
              <a:t>-&gt; Auflösung der etablierten Vorstellungen von Zeitlichkeit (Gegenwart &amp; Zukunft) und Räumlichkeit</a:t>
            </a:r>
          </a:p>
          <a:p>
            <a:pPr>
              <a:tabLst>
                <a:tab pos="3225800" algn="l"/>
                <a:tab pos="3940175" algn="l"/>
              </a:tabLst>
            </a:pPr>
            <a:r>
              <a:rPr lang="de-DE" sz="1800" dirty="0"/>
              <a:t>-&gt; Möglichkeit / Gefahr der Vertauschbarkeit von Wirklichem und Bildhaftem</a:t>
            </a:r>
          </a:p>
          <a:p>
            <a:pPr>
              <a:tabLst>
                <a:tab pos="3225800" algn="l"/>
                <a:tab pos="3940175" algn="l"/>
              </a:tabLst>
            </a:pPr>
            <a:r>
              <a:rPr lang="de-DE" sz="1800" dirty="0"/>
              <a:t>-&gt; Möglichkeit der Überdeckung der </a:t>
            </a:r>
            <a:r>
              <a:rPr lang="de-DE" sz="1800" b="1" dirty="0">
                <a:solidFill>
                  <a:srgbClr val="D7DA00"/>
                </a:solidFill>
              </a:rPr>
              <a:t>echten Sonne </a:t>
            </a:r>
            <a:r>
              <a:rPr lang="de-DE" sz="1800" dirty="0"/>
              <a:t>von der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Sonne des Videosignals</a:t>
            </a:r>
            <a:r>
              <a:rPr lang="de-DE" sz="1800" b="1" dirty="0"/>
              <a:t>,</a:t>
            </a:r>
            <a:r>
              <a:rPr lang="de-DE" sz="1800" dirty="0"/>
              <a:t> weil diese durch Verdichtung eine </a:t>
            </a:r>
            <a:r>
              <a:rPr lang="de-DE" sz="1800" b="1" dirty="0">
                <a:solidFill>
                  <a:schemeClr val="accent6">
                    <a:lumMod val="50000"/>
                  </a:schemeClr>
                </a:solidFill>
              </a:rPr>
              <a:t>intensivere „Wirklichkeit“ </a:t>
            </a:r>
            <a:r>
              <a:rPr lang="de-DE" sz="1800" dirty="0"/>
              <a:t>abbildet</a:t>
            </a:r>
            <a:endParaRPr lang="de-DE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512840" y="2060848"/>
            <a:ext cx="172819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665240" y="2141240"/>
            <a:ext cx="1575792" cy="15757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3512840" y="2213248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665240" y="2293640"/>
            <a:ext cx="1476164" cy="11437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232920" y="2060848"/>
            <a:ext cx="504056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3512840" y="2518048"/>
            <a:ext cx="1728192" cy="5718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tern mit 5 Zacken 16"/>
          <p:cNvSpPr/>
          <p:nvPr/>
        </p:nvSpPr>
        <p:spPr>
          <a:xfrm>
            <a:off x="4152528" y="2996952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Stern mit 5 Zacken 17"/>
          <p:cNvSpPr/>
          <p:nvPr/>
        </p:nvSpPr>
        <p:spPr>
          <a:xfrm>
            <a:off x="4808984" y="291656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kkord 5"/>
          <p:cNvSpPr/>
          <p:nvPr/>
        </p:nvSpPr>
        <p:spPr>
          <a:xfrm rot="12228684">
            <a:off x="-439504" y="1149109"/>
            <a:ext cx="4936063" cy="3480191"/>
          </a:xfrm>
          <a:prstGeom prst="chord">
            <a:avLst/>
          </a:prstGeom>
          <a:solidFill>
            <a:schemeClr val="accent6">
              <a:lumMod val="75000"/>
              <a:alpha val="41000"/>
            </a:schemeClr>
          </a:solidFill>
          <a:ln>
            <a:noFill/>
          </a:ln>
          <a:effectLst>
            <a:outerShdw blurRad="50800" dist="50800" dir="5400000" sx="126000" sy="126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4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Microsoft Macintosh PowerPoint</Application>
  <PresentationFormat>A4-Papier (210 x 297 mm)</PresentationFormat>
  <Paragraphs>96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Friedrich-Alexander-Universität Erlangen-Nürnberg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Applis, Stefan</dc:creator>
  <cp:lastModifiedBy>Microsoft Office User</cp:lastModifiedBy>
  <cp:revision>86</cp:revision>
  <cp:lastPrinted>2021-03-01T12:59:14Z</cp:lastPrinted>
  <dcterms:created xsi:type="dcterms:W3CDTF">2019-02-11T11:34:10Z</dcterms:created>
  <dcterms:modified xsi:type="dcterms:W3CDTF">2022-03-03T14:06:24Z</dcterms:modified>
</cp:coreProperties>
</file>